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7" r:id="rId1"/>
  </p:sldMasterIdLst>
  <p:sldIdLst>
    <p:sldId id="256" r:id="rId2"/>
    <p:sldId id="276" r:id="rId3"/>
    <p:sldId id="277"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8" r:id="rId21"/>
    <p:sldId id="275"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204" autoAdjust="0"/>
    <p:restoredTop sz="94660"/>
  </p:normalViewPr>
  <p:slideViewPr>
    <p:cSldViewPr snapToGrid="0">
      <p:cViewPr varScale="1">
        <p:scale>
          <a:sx n="82" d="100"/>
          <a:sy n="82" d="100"/>
        </p:scale>
        <p:origin x="710"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ishan rai" userId="9a8325d7169af320" providerId="LiveId" clId="{79DE339E-FA37-46D1-8280-5488A8C72399}"/>
    <pc:docChg chg="undo custSel addSld delSld modSld">
      <pc:chgData name="kishan rai" userId="9a8325d7169af320" providerId="LiveId" clId="{79DE339E-FA37-46D1-8280-5488A8C72399}" dt="2021-05-04T08:36:23.694" v="860" actId="1076"/>
      <pc:docMkLst>
        <pc:docMk/>
      </pc:docMkLst>
      <pc:sldChg chg="modSp mod">
        <pc:chgData name="kishan rai" userId="9a8325d7169af320" providerId="LiveId" clId="{79DE339E-FA37-46D1-8280-5488A8C72399}" dt="2021-05-01T15:30:46.501" v="53" actId="20577"/>
        <pc:sldMkLst>
          <pc:docMk/>
          <pc:sldMk cId="1871107073" sldId="256"/>
        </pc:sldMkLst>
        <pc:spChg chg="mod">
          <ac:chgData name="kishan rai" userId="9a8325d7169af320" providerId="LiveId" clId="{79DE339E-FA37-46D1-8280-5488A8C72399}" dt="2021-05-01T15:30:46.501" v="53" actId="20577"/>
          <ac:spMkLst>
            <pc:docMk/>
            <pc:sldMk cId="1871107073" sldId="256"/>
            <ac:spMk id="6" creationId="{429B27FF-3D0A-4793-8F01-007713DBA150}"/>
          </ac:spMkLst>
        </pc:spChg>
      </pc:sldChg>
      <pc:sldChg chg="del">
        <pc:chgData name="kishan rai" userId="9a8325d7169af320" providerId="LiveId" clId="{79DE339E-FA37-46D1-8280-5488A8C72399}" dt="2021-05-01T15:29:15.685" v="0" actId="2696"/>
        <pc:sldMkLst>
          <pc:docMk/>
          <pc:sldMk cId="318576937" sldId="258"/>
        </pc:sldMkLst>
      </pc:sldChg>
      <pc:sldChg chg="delSp modSp mod">
        <pc:chgData name="kishan rai" userId="9a8325d7169af320" providerId="LiveId" clId="{79DE339E-FA37-46D1-8280-5488A8C72399}" dt="2021-05-01T15:53:41.630" v="138" actId="1076"/>
        <pc:sldMkLst>
          <pc:docMk/>
          <pc:sldMk cId="202002629" sldId="261"/>
        </pc:sldMkLst>
        <pc:spChg chg="del">
          <ac:chgData name="kishan rai" userId="9a8325d7169af320" providerId="LiveId" clId="{79DE339E-FA37-46D1-8280-5488A8C72399}" dt="2021-05-01T15:53:12.554" v="126" actId="21"/>
          <ac:spMkLst>
            <pc:docMk/>
            <pc:sldMk cId="202002629" sldId="261"/>
            <ac:spMk id="2" creationId="{4E45B622-B20E-4851-A4BD-D827031D8A0F}"/>
          </ac:spMkLst>
        </pc:spChg>
        <pc:spChg chg="mod">
          <ac:chgData name="kishan rai" userId="9a8325d7169af320" providerId="LiveId" clId="{79DE339E-FA37-46D1-8280-5488A8C72399}" dt="2021-05-01T15:53:36.730" v="137" actId="1076"/>
          <ac:spMkLst>
            <pc:docMk/>
            <pc:sldMk cId="202002629" sldId="261"/>
            <ac:spMk id="3" creationId="{5AB6C2E7-01DA-4BFB-95CF-5F1250CF5CB4}"/>
          </ac:spMkLst>
        </pc:spChg>
        <pc:spChg chg="mod">
          <ac:chgData name="kishan rai" userId="9a8325d7169af320" providerId="LiveId" clId="{79DE339E-FA37-46D1-8280-5488A8C72399}" dt="2021-05-01T15:53:41.630" v="138" actId="1076"/>
          <ac:spMkLst>
            <pc:docMk/>
            <pc:sldMk cId="202002629" sldId="261"/>
            <ac:spMk id="4" creationId="{456CBF62-3942-45F2-B40C-67D8246D2186}"/>
          </ac:spMkLst>
        </pc:spChg>
      </pc:sldChg>
      <pc:sldChg chg="modSp mod">
        <pc:chgData name="kishan rai" userId="9a8325d7169af320" providerId="LiveId" clId="{79DE339E-FA37-46D1-8280-5488A8C72399}" dt="2021-05-04T07:53:22.003" v="457" actId="1076"/>
        <pc:sldMkLst>
          <pc:docMk/>
          <pc:sldMk cId="2664229996" sldId="263"/>
        </pc:sldMkLst>
        <pc:spChg chg="mod">
          <ac:chgData name="kishan rai" userId="9a8325d7169af320" providerId="LiveId" clId="{79DE339E-FA37-46D1-8280-5488A8C72399}" dt="2021-05-04T07:53:11.916" v="455" actId="1076"/>
          <ac:spMkLst>
            <pc:docMk/>
            <pc:sldMk cId="2664229996" sldId="263"/>
            <ac:spMk id="5" creationId="{459FF574-07E2-4279-BB42-CF849B583976}"/>
          </ac:spMkLst>
        </pc:spChg>
        <pc:picChg chg="mod">
          <ac:chgData name="kishan rai" userId="9a8325d7169af320" providerId="LiveId" clId="{79DE339E-FA37-46D1-8280-5488A8C72399}" dt="2021-05-04T07:53:22.003" v="457" actId="1076"/>
          <ac:picMkLst>
            <pc:docMk/>
            <pc:sldMk cId="2664229996" sldId="263"/>
            <ac:picMk id="4" creationId="{BDA32E8F-2503-4485-8B84-9F18AB3CC414}"/>
          </ac:picMkLst>
        </pc:picChg>
      </pc:sldChg>
      <pc:sldChg chg="modSp mod">
        <pc:chgData name="kishan rai" userId="9a8325d7169af320" providerId="LiveId" clId="{79DE339E-FA37-46D1-8280-5488A8C72399}" dt="2021-05-01T15:36:09.932" v="56" actId="20577"/>
        <pc:sldMkLst>
          <pc:docMk/>
          <pc:sldMk cId="3170692042" sldId="273"/>
        </pc:sldMkLst>
        <pc:spChg chg="mod">
          <ac:chgData name="kishan rai" userId="9a8325d7169af320" providerId="LiveId" clId="{79DE339E-FA37-46D1-8280-5488A8C72399}" dt="2021-05-01T15:36:09.932" v="56" actId="20577"/>
          <ac:spMkLst>
            <pc:docMk/>
            <pc:sldMk cId="3170692042" sldId="273"/>
            <ac:spMk id="3" creationId="{615A3F33-C096-4A4B-A937-55814A4A7BB9}"/>
          </ac:spMkLst>
        </pc:spChg>
      </pc:sldChg>
      <pc:sldChg chg="addSp delSp modSp new mod">
        <pc:chgData name="kishan rai" userId="9a8325d7169af320" providerId="LiveId" clId="{79DE339E-FA37-46D1-8280-5488A8C72399}" dt="2021-05-04T08:08:35.165" v="507" actId="1076"/>
        <pc:sldMkLst>
          <pc:docMk/>
          <pc:sldMk cId="743151661" sldId="276"/>
        </pc:sldMkLst>
        <pc:spChg chg="add mod">
          <ac:chgData name="kishan rai" userId="9a8325d7169af320" providerId="LiveId" clId="{79DE339E-FA37-46D1-8280-5488A8C72399}" dt="2021-05-01T15:58:48.993" v="358" actId="1076"/>
          <ac:spMkLst>
            <pc:docMk/>
            <pc:sldMk cId="743151661" sldId="276"/>
            <ac:spMk id="2" creationId="{C5701D83-6E30-4AE8-83EC-6377569B7526}"/>
          </ac:spMkLst>
        </pc:spChg>
        <pc:spChg chg="add mod">
          <ac:chgData name="kishan rai" userId="9a8325d7169af320" providerId="LiveId" clId="{79DE339E-FA37-46D1-8280-5488A8C72399}" dt="2021-05-01T15:58:42.508" v="357" actId="1076"/>
          <ac:spMkLst>
            <pc:docMk/>
            <pc:sldMk cId="743151661" sldId="276"/>
            <ac:spMk id="3" creationId="{9BBB41F9-0E64-4173-A05B-420BE8EDEAAE}"/>
          </ac:spMkLst>
        </pc:spChg>
        <pc:picChg chg="add del mod">
          <ac:chgData name="kishan rai" userId="9a8325d7169af320" providerId="LiveId" clId="{79DE339E-FA37-46D1-8280-5488A8C72399}" dt="2021-05-04T08:08:01.926" v="501" actId="21"/>
          <ac:picMkLst>
            <pc:docMk/>
            <pc:sldMk cId="743151661" sldId="276"/>
            <ac:picMk id="5" creationId="{E4BFAFC6-FBBC-4C0C-953D-173C335244EB}"/>
          </ac:picMkLst>
        </pc:picChg>
        <pc:picChg chg="add mod">
          <ac:chgData name="kishan rai" userId="9a8325d7169af320" providerId="LiveId" clId="{79DE339E-FA37-46D1-8280-5488A8C72399}" dt="2021-05-04T08:08:35.165" v="507" actId="1076"/>
          <ac:picMkLst>
            <pc:docMk/>
            <pc:sldMk cId="743151661" sldId="276"/>
            <ac:picMk id="7" creationId="{A7566B4C-08EE-406E-ADDB-523A637B5682}"/>
          </ac:picMkLst>
        </pc:picChg>
      </pc:sldChg>
      <pc:sldChg chg="addSp delSp modSp new mod">
        <pc:chgData name="kishan rai" userId="9a8325d7169af320" providerId="LiveId" clId="{79DE339E-FA37-46D1-8280-5488A8C72399}" dt="2021-05-04T08:22:46.822" v="705" actId="20577"/>
        <pc:sldMkLst>
          <pc:docMk/>
          <pc:sldMk cId="3629002541" sldId="277"/>
        </pc:sldMkLst>
        <pc:spChg chg="add mod">
          <ac:chgData name="kishan rai" userId="9a8325d7169af320" providerId="LiveId" clId="{79DE339E-FA37-46D1-8280-5488A8C72399}" dt="2021-05-04T08:17:42.010" v="668" actId="1076"/>
          <ac:spMkLst>
            <pc:docMk/>
            <pc:sldMk cId="3629002541" sldId="277"/>
            <ac:spMk id="2" creationId="{B2AF258B-CDCF-4FE3-ACF0-8B97AAF5B117}"/>
          </ac:spMkLst>
        </pc:spChg>
        <pc:spChg chg="add mod">
          <ac:chgData name="kishan rai" userId="9a8325d7169af320" providerId="LiveId" clId="{79DE339E-FA37-46D1-8280-5488A8C72399}" dt="2021-05-04T08:17:37.235" v="667" actId="1076"/>
          <ac:spMkLst>
            <pc:docMk/>
            <pc:sldMk cId="3629002541" sldId="277"/>
            <ac:spMk id="3" creationId="{302F47BC-9EE4-409B-A1C7-17FACB4EFA28}"/>
          </ac:spMkLst>
        </pc:spChg>
        <pc:spChg chg="add mod">
          <ac:chgData name="kishan rai" userId="9a8325d7169af320" providerId="LiveId" clId="{79DE339E-FA37-46D1-8280-5488A8C72399}" dt="2021-05-04T08:17:33.814" v="666" actId="1076"/>
          <ac:spMkLst>
            <pc:docMk/>
            <pc:sldMk cId="3629002541" sldId="277"/>
            <ac:spMk id="4" creationId="{AAE444C6-1987-47B7-A2EE-DB0E1F0E16E8}"/>
          </ac:spMkLst>
        </pc:spChg>
        <pc:spChg chg="add mod">
          <ac:chgData name="kishan rai" userId="9a8325d7169af320" providerId="LiveId" clId="{79DE339E-FA37-46D1-8280-5488A8C72399}" dt="2021-05-04T08:17:00.132" v="661" actId="1076"/>
          <ac:spMkLst>
            <pc:docMk/>
            <pc:sldMk cId="3629002541" sldId="277"/>
            <ac:spMk id="5" creationId="{E9B2B441-A558-4C7B-8038-25AF9899F970}"/>
          </ac:spMkLst>
        </pc:spChg>
        <pc:spChg chg="add del mod">
          <ac:chgData name="kishan rai" userId="9a8325d7169af320" providerId="LiveId" clId="{79DE339E-FA37-46D1-8280-5488A8C72399}" dt="2021-05-04T08:17:07.241" v="662" actId="1076"/>
          <ac:spMkLst>
            <pc:docMk/>
            <pc:sldMk cId="3629002541" sldId="277"/>
            <ac:spMk id="6" creationId="{FEE7EDB8-E127-4F30-AFAA-ACAE81148A5A}"/>
          </ac:spMkLst>
        </pc:spChg>
        <pc:spChg chg="add del mod">
          <ac:chgData name="kishan rai" userId="9a8325d7169af320" providerId="LiveId" clId="{79DE339E-FA37-46D1-8280-5488A8C72399}" dt="2021-05-04T08:19:09.126" v="671"/>
          <ac:spMkLst>
            <pc:docMk/>
            <pc:sldMk cId="3629002541" sldId="277"/>
            <ac:spMk id="7" creationId="{62F28D82-4671-49FE-AF9F-A6119F02D8B9}"/>
          </ac:spMkLst>
        </pc:spChg>
        <pc:spChg chg="add mod">
          <ac:chgData name="kishan rai" userId="9a8325d7169af320" providerId="LiveId" clId="{79DE339E-FA37-46D1-8280-5488A8C72399}" dt="2021-05-04T08:19:50.960" v="690" actId="1076"/>
          <ac:spMkLst>
            <pc:docMk/>
            <pc:sldMk cId="3629002541" sldId="277"/>
            <ac:spMk id="8" creationId="{5C89C3F3-7725-401F-888F-0ED9ACB0CE3C}"/>
          </ac:spMkLst>
        </pc:spChg>
        <pc:spChg chg="add mod">
          <ac:chgData name="kishan rai" userId="9a8325d7169af320" providerId="LiveId" clId="{79DE339E-FA37-46D1-8280-5488A8C72399}" dt="2021-05-04T08:22:46.822" v="705" actId="20577"/>
          <ac:spMkLst>
            <pc:docMk/>
            <pc:sldMk cId="3629002541" sldId="277"/>
            <ac:spMk id="10" creationId="{FF0B4BEA-07E7-45BB-8F79-0A395F230A50}"/>
          </ac:spMkLst>
        </pc:spChg>
        <pc:picChg chg="add del mod">
          <ac:chgData name="kishan rai" userId="9a8325d7169af320" providerId="LiveId" clId="{79DE339E-FA37-46D1-8280-5488A8C72399}" dt="2021-05-04T08:19:58.510" v="692" actId="21"/>
          <ac:picMkLst>
            <pc:docMk/>
            <pc:sldMk cId="3629002541" sldId="277"/>
            <ac:picMk id="9" creationId="{C913A9F1-3DCF-4E0A-9A84-E96294E9BD69}"/>
          </ac:picMkLst>
        </pc:picChg>
      </pc:sldChg>
      <pc:sldChg chg="addSp modSp new mod">
        <pc:chgData name="kishan rai" userId="9a8325d7169af320" providerId="LiveId" clId="{79DE339E-FA37-46D1-8280-5488A8C72399}" dt="2021-05-04T08:36:23.694" v="860" actId="1076"/>
        <pc:sldMkLst>
          <pc:docMk/>
          <pc:sldMk cId="800588755" sldId="278"/>
        </pc:sldMkLst>
        <pc:spChg chg="add mod">
          <ac:chgData name="kishan rai" userId="9a8325d7169af320" providerId="LiveId" clId="{79DE339E-FA37-46D1-8280-5488A8C72399}" dt="2021-05-04T08:26:11.968" v="745" actId="1076"/>
          <ac:spMkLst>
            <pc:docMk/>
            <pc:sldMk cId="800588755" sldId="278"/>
            <ac:spMk id="2" creationId="{AAB3E651-3BD1-4989-A662-5C0FE12AA4CF}"/>
          </ac:spMkLst>
        </pc:spChg>
        <pc:spChg chg="add mod">
          <ac:chgData name="kishan rai" userId="9a8325d7169af320" providerId="LiveId" clId="{79DE339E-FA37-46D1-8280-5488A8C72399}" dt="2021-05-04T08:36:23.694" v="860" actId="1076"/>
          <ac:spMkLst>
            <pc:docMk/>
            <pc:sldMk cId="800588755" sldId="278"/>
            <ac:spMk id="3" creationId="{E07F8BED-720F-477C-94F7-3558ED33B114}"/>
          </ac:spMkLst>
        </pc:spChg>
      </pc:sldChg>
    </pc:docChg>
  </pc:docChgLst>
</pc:chgInfo>
</file>

<file path=ppt/media/image1.jpeg>
</file>

<file path=ppt/media/image10.png>
</file>

<file path=ppt/media/image11.png>
</file>

<file path=ppt/media/image12.png>
</file>

<file path=ppt/media/image13.png>
</file>

<file path=ppt/media/image14.png>
</file>

<file path=ppt/media/image2.gif>
</file>

<file path=ppt/media/image3.jp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72241E3-C3D7-4883-A3A3-12D3CF7B9DEE}" type="datetimeFigureOut">
              <a:rPr lang="en-IN" smtClean="0"/>
              <a:t>21-04-2024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276481507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2241E3-C3D7-4883-A3A3-12D3CF7B9DEE}" type="datetimeFigureOut">
              <a:rPr lang="en-IN" smtClean="0"/>
              <a:t>21-04-2024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287974068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2241E3-C3D7-4883-A3A3-12D3CF7B9DEE}" type="datetimeFigureOut">
              <a:rPr lang="en-IN" smtClean="0"/>
              <a:t>21-04-2024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30110072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2241E3-C3D7-4883-A3A3-12D3CF7B9DEE}" type="datetimeFigureOut">
              <a:rPr lang="en-IN" smtClean="0"/>
              <a:t>21-04-2024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356040093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2241E3-C3D7-4883-A3A3-12D3CF7B9DEE}" type="datetimeFigureOut">
              <a:rPr lang="en-IN" smtClean="0"/>
              <a:t>21-04-2024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45036323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2241E3-C3D7-4883-A3A3-12D3CF7B9DEE}" type="datetimeFigureOut">
              <a:rPr lang="en-IN" smtClean="0"/>
              <a:t>21-04-2024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179950008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2241E3-C3D7-4883-A3A3-12D3CF7B9DEE}" type="datetimeFigureOut">
              <a:rPr lang="en-IN" smtClean="0"/>
              <a:t>21-04-2024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327583220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2241E3-C3D7-4883-A3A3-12D3CF7B9DEE}" type="datetimeFigureOut">
              <a:rPr lang="en-IN" smtClean="0"/>
              <a:t>21-04-2024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36143014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2241E3-C3D7-4883-A3A3-12D3CF7B9DEE}" type="datetimeFigureOut">
              <a:rPr lang="en-IN" smtClean="0"/>
              <a:t>21-04-2024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389356199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2241E3-C3D7-4883-A3A3-12D3CF7B9DEE}" type="datetimeFigureOut">
              <a:rPr lang="en-IN" smtClean="0"/>
              <a:t>21-04-2024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146998590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72241E3-C3D7-4883-A3A3-12D3CF7B9DEE}" type="datetimeFigureOut">
              <a:rPr lang="en-IN" smtClean="0"/>
              <a:t>21-04-2024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250548324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72241E3-C3D7-4883-A3A3-12D3CF7B9DEE}" type="datetimeFigureOut">
              <a:rPr lang="en-IN" smtClean="0"/>
              <a:t>21-04-2024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101458083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72241E3-C3D7-4883-A3A3-12D3CF7B9DEE}" type="datetimeFigureOut">
              <a:rPr lang="en-IN" smtClean="0"/>
              <a:t>21-04-2024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58372732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2241E3-C3D7-4883-A3A3-12D3CF7B9DEE}" type="datetimeFigureOut">
              <a:rPr lang="en-IN" smtClean="0"/>
              <a:t>21-04-2024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369569550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72241E3-C3D7-4883-A3A3-12D3CF7B9DEE}" type="datetimeFigureOut">
              <a:rPr lang="en-IN" smtClean="0"/>
              <a:t>21-04-2024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121215598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72241E3-C3D7-4883-A3A3-12D3CF7B9DEE}" type="datetimeFigureOut">
              <a:rPr lang="en-IN" smtClean="0"/>
              <a:t>21-04-2024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312066161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872241E3-C3D7-4883-A3A3-12D3CF7B9DEE}" type="datetimeFigureOut">
              <a:rPr lang="en-IN" smtClean="0"/>
              <a:t>21-04-2024</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D2C395F-0E71-46CB-B1A9-679CB0884389}" type="slidenum">
              <a:rPr lang="en-IN" smtClean="0"/>
              <a:t>‹#›</a:t>
            </a:fld>
            <a:endParaRPr lang="en-IN"/>
          </a:p>
        </p:txBody>
      </p:sp>
    </p:spTree>
    <p:extLst>
      <p:ext uri="{BB962C8B-B14F-4D97-AF65-F5344CB8AC3E}">
        <p14:creationId xmlns:p14="http://schemas.microsoft.com/office/powerpoint/2010/main" val="3324108869"/>
      </p:ext>
    </p:extLst>
  </p:cSld>
  <p:clrMap bg1="lt1" tx1="dk1" bg2="lt2" tx2="dk2" accent1="accent1" accent2="accent2" accent3="accent3" accent4="accent4" accent5="accent5" accent6="accent6" hlink="hlink" folHlink="folHlink"/>
  <p:sldLayoutIdLst>
    <p:sldLayoutId id="2147483768" r:id="rId1"/>
    <p:sldLayoutId id="2147483769" r:id="rId2"/>
    <p:sldLayoutId id="2147483770" r:id="rId3"/>
    <p:sldLayoutId id="2147483771" r:id="rId4"/>
    <p:sldLayoutId id="2147483772" r:id="rId5"/>
    <p:sldLayoutId id="2147483773" r:id="rId6"/>
    <p:sldLayoutId id="2147483774" r:id="rId7"/>
    <p:sldLayoutId id="2147483775" r:id="rId8"/>
    <p:sldLayoutId id="2147483776" r:id="rId9"/>
    <p:sldLayoutId id="2147483777" r:id="rId10"/>
    <p:sldLayoutId id="2147483778" r:id="rId11"/>
    <p:sldLayoutId id="2147483779" r:id="rId12"/>
    <p:sldLayoutId id="2147483780" r:id="rId13"/>
    <p:sldLayoutId id="2147483781" r:id="rId14"/>
    <p:sldLayoutId id="2147483782" r:id="rId15"/>
    <p:sldLayoutId id="2147483783" r:id="rId16"/>
  </p:sldLayoutIdLst>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gif"/><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hyperlink" Target="https://cutt.ly/gbvJuT9" TargetMode="External"/><Relationship Id="rId2" Type="http://schemas.openxmlformats.org/officeDocument/2006/relationships/hyperlink" Target="https://www.python.org/" TargetMode="External"/><Relationship Id="rId1" Type="http://schemas.openxmlformats.org/officeDocument/2006/relationships/slideLayout" Target="../slideLayouts/slideLayout7.xml"/><Relationship Id="rId5" Type="http://schemas.openxmlformats.org/officeDocument/2006/relationships/hyperlink" Target="https://code.visualstudio.com/" TargetMode="External"/><Relationship Id="rId4" Type="http://schemas.openxmlformats.org/officeDocument/2006/relationships/hyperlink" Target="https://youtu.be/Lp9Ftuq2sVI"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alphaModFix amt="25000"/>
          </a:blip>
          <a:tile tx="0" ty="0" sx="100000" sy="100000" flip="none" algn="tl"/>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48C3875-4915-4616-9669-03DC8044F5E9}"/>
              </a:ext>
            </a:extLst>
          </p:cNvPr>
          <p:cNvSpPr txBox="1"/>
          <p:nvPr/>
        </p:nvSpPr>
        <p:spPr>
          <a:xfrm>
            <a:off x="911348" y="1831389"/>
            <a:ext cx="9942990" cy="2585323"/>
          </a:xfrm>
          <a:prstGeom prst="rect">
            <a:avLst/>
          </a:prstGeom>
          <a:noFill/>
        </p:spPr>
        <p:txBody>
          <a:bodyPr wrap="square" rtlCol="0">
            <a:spAutoFit/>
          </a:bodyPr>
          <a:lstStyle/>
          <a:p>
            <a:pPr algn="ctr"/>
            <a:r>
              <a:rPr lang="en-IN" sz="5400" b="1" dirty="0">
                <a:latin typeface="Times New Roman" panose="02020603050405020304" pitchFamily="18" charset="0"/>
                <a:cs typeface="Times New Roman" panose="02020603050405020304" pitchFamily="18" charset="0"/>
              </a:rPr>
              <a:t>PROJECT ON </a:t>
            </a:r>
          </a:p>
          <a:p>
            <a:pPr algn="ctr"/>
            <a:r>
              <a:rPr lang="en-IN" sz="5400" b="1" dirty="0">
                <a:latin typeface="Times New Roman" panose="02020603050405020304" pitchFamily="18" charset="0"/>
                <a:cs typeface="Times New Roman" panose="02020603050405020304" pitchFamily="18" charset="0"/>
              </a:rPr>
              <a:t>JARVIS DESKTOP VOICE   ASSISTANT</a:t>
            </a:r>
          </a:p>
        </p:txBody>
      </p:sp>
      <p:sp>
        <p:nvSpPr>
          <p:cNvPr id="6" name="TextBox 5">
            <a:extLst>
              <a:ext uri="{FF2B5EF4-FFF2-40B4-BE49-F238E27FC236}">
                <a16:creationId xmlns:a16="http://schemas.microsoft.com/office/drawing/2014/main" id="{429B27FF-3D0A-4793-8F01-007713DBA150}"/>
              </a:ext>
            </a:extLst>
          </p:cNvPr>
          <p:cNvSpPr txBox="1"/>
          <p:nvPr/>
        </p:nvSpPr>
        <p:spPr>
          <a:xfrm>
            <a:off x="266330" y="5459766"/>
            <a:ext cx="4900474" cy="1200329"/>
          </a:xfrm>
          <a:prstGeom prst="rect">
            <a:avLst/>
          </a:prstGeom>
          <a:noFill/>
        </p:spPr>
        <p:txBody>
          <a:bodyPr wrap="square" rtlCol="0">
            <a:spAutoFit/>
          </a:bodyPr>
          <a:lstStyle/>
          <a:p>
            <a:r>
              <a:rPr lang="en-IN" b="1" dirty="0">
                <a:latin typeface="Times New Roman" panose="02020603050405020304" pitchFamily="18" charset="0"/>
                <a:cs typeface="Times New Roman" panose="02020603050405020304" pitchFamily="18" charset="0"/>
              </a:rPr>
              <a:t>Guide : Ms. Sharon M</a:t>
            </a:r>
          </a:p>
          <a:p>
            <a:r>
              <a:rPr lang="en-IN" b="1" dirty="0">
                <a:latin typeface="Times New Roman" panose="02020603050405020304" pitchFamily="18" charset="0"/>
                <a:cs typeface="Times New Roman" panose="02020603050405020304" pitchFamily="18" charset="0"/>
              </a:rPr>
              <a:t>Team Leader : Bevow Agarwal</a:t>
            </a:r>
          </a:p>
          <a:p>
            <a:r>
              <a:rPr lang="en-IN" b="1" dirty="0">
                <a:latin typeface="Times New Roman" panose="02020603050405020304" pitchFamily="18" charset="0"/>
                <a:cs typeface="Times New Roman" panose="02020603050405020304" pitchFamily="18" charset="0"/>
              </a:rPr>
              <a:t>Class : 4 BCA-03</a:t>
            </a:r>
          </a:p>
          <a:p>
            <a:r>
              <a:rPr lang="en-IN" b="1" dirty="0">
                <a:latin typeface="Times New Roman" panose="02020603050405020304" pitchFamily="18" charset="0"/>
                <a:cs typeface="Times New Roman" panose="02020603050405020304" pitchFamily="18" charset="0"/>
              </a:rPr>
              <a:t>Roll No. 20221BCA0046</a:t>
            </a:r>
          </a:p>
        </p:txBody>
      </p:sp>
      <p:sp>
        <p:nvSpPr>
          <p:cNvPr id="2" name="TextBox 1">
            <a:extLst>
              <a:ext uri="{FF2B5EF4-FFF2-40B4-BE49-F238E27FC236}">
                <a16:creationId xmlns:a16="http://schemas.microsoft.com/office/drawing/2014/main" id="{9CDB8894-A738-8223-C47E-CB4B427A8CC1}"/>
              </a:ext>
            </a:extLst>
          </p:cNvPr>
          <p:cNvSpPr txBox="1"/>
          <p:nvPr/>
        </p:nvSpPr>
        <p:spPr>
          <a:xfrm>
            <a:off x="7900248" y="5182767"/>
            <a:ext cx="4900474" cy="1477328"/>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Team Members:</a:t>
            </a:r>
          </a:p>
          <a:p>
            <a:r>
              <a:rPr lang="en-US" b="1" dirty="0" err="1">
                <a:latin typeface="Times New Roman" panose="02020603050405020304" pitchFamily="18" charset="0"/>
                <a:cs typeface="Times New Roman" panose="02020603050405020304" pitchFamily="18" charset="0"/>
              </a:rPr>
              <a:t>Dhwanee</a:t>
            </a:r>
            <a:r>
              <a:rPr lang="en-US" b="1" dirty="0">
                <a:latin typeface="Times New Roman" panose="02020603050405020304" pitchFamily="18" charset="0"/>
                <a:cs typeface="Times New Roman" panose="02020603050405020304" pitchFamily="18" charset="0"/>
              </a:rPr>
              <a:t> Jain (20221BCA0033)</a:t>
            </a:r>
          </a:p>
          <a:p>
            <a:r>
              <a:rPr lang="en-US" b="1" dirty="0">
                <a:latin typeface="Times New Roman" panose="02020603050405020304" pitchFamily="18" charset="0"/>
                <a:cs typeface="Times New Roman" panose="02020603050405020304" pitchFamily="18" charset="0"/>
              </a:rPr>
              <a:t>Apurva Ranjan Sharan(20221BCA0038)</a:t>
            </a:r>
          </a:p>
          <a:p>
            <a:r>
              <a:rPr lang="en-US" b="1" dirty="0">
                <a:latin typeface="Times New Roman" panose="02020603050405020304" pitchFamily="18" charset="0"/>
                <a:cs typeface="Times New Roman" panose="02020603050405020304" pitchFamily="18" charset="0"/>
              </a:rPr>
              <a:t>Nandini Sharma (20221BCA0048)</a:t>
            </a:r>
          </a:p>
          <a:p>
            <a:r>
              <a:rPr lang="en-US" b="1" dirty="0" err="1">
                <a:latin typeface="Times New Roman" panose="02020603050405020304" pitchFamily="18" charset="0"/>
                <a:cs typeface="Times New Roman" panose="02020603050405020304" pitchFamily="18" charset="0"/>
              </a:rPr>
              <a:t>Kratigya</a:t>
            </a:r>
            <a:r>
              <a:rPr lang="en-US" b="1" dirty="0">
                <a:latin typeface="Times New Roman" panose="02020603050405020304" pitchFamily="18" charset="0"/>
                <a:cs typeface="Times New Roman" panose="02020603050405020304" pitchFamily="18" charset="0"/>
              </a:rPr>
              <a:t> Patel(20221BCA0254)</a:t>
            </a:r>
          </a:p>
        </p:txBody>
      </p:sp>
    </p:spTree>
    <p:extLst>
      <p:ext uri="{BB962C8B-B14F-4D97-AF65-F5344CB8AC3E}">
        <p14:creationId xmlns:p14="http://schemas.microsoft.com/office/powerpoint/2010/main" val="187110707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31D1F96-E15C-4D70-B849-E8A8F8593DE2}"/>
              </a:ext>
            </a:extLst>
          </p:cNvPr>
          <p:cNvSpPr txBox="1"/>
          <p:nvPr/>
        </p:nvSpPr>
        <p:spPr>
          <a:xfrm>
            <a:off x="363984" y="355107"/>
            <a:ext cx="2210540"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Task 2 :</a:t>
            </a:r>
          </a:p>
        </p:txBody>
      </p:sp>
      <p:sp>
        <p:nvSpPr>
          <p:cNvPr id="3" name="TextBox 2">
            <a:extLst>
              <a:ext uri="{FF2B5EF4-FFF2-40B4-BE49-F238E27FC236}">
                <a16:creationId xmlns:a16="http://schemas.microsoft.com/office/drawing/2014/main" id="{1C33F6FF-29AB-406B-8A8A-5DBC373563B0}"/>
              </a:ext>
            </a:extLst>
          </p:cNvPr>
          <p:cNvSpPr txBox="1"/>
          <p:nvPr/>
        </p:nvSpPr>
        <p:spPr>
          <a:xfrm>
            <a:off x="363984" y="878889"/>
            <a:ext cx="4287915"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To search something on Wikipedia</a:t>
            </a:r>
          </a:p>
        </p:txBody>
      </p:sp>
      <p:pic>
        <p:nvPicPr>
          <p:cNvPr id="5" name="Picture 4">
            <a:extLst>
              <a:ext uri="{FF2B5EF4-FFF2-40B4-BE49-F238E27FC236}">
                <a16:creationId xmlns:a16="http://schemas.microsoft.com/office/drawing/2014/main" id="{89C418C2-5D1F-4462-B0DA-6353781C644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02671" y="2066276"/>
            <a:ext cx="8392357" cy="4720701"/>
          </a:xfrm>
          <a:prstGeom prst="rect">
            <a:avLst/>
          </a:prstGeom>
        </p:spPr>
      </p:pic>
      <p:sp>
        <p:nvSpPr>
          <p:cNvPr id="6" name="TextBox 5">
            <a:extLst>
              <a:ext uri="{FF2B5EF4-FFF2-40B4-BE49-F238E27FC236}">
                <a16:creationId xmlns:a16="http://schemas.microsoft.com/office/drawing/2014/main" id="{50644363-4F15-4728-98F9-429B07D79372}"/>
              </a:ext>
            </a:extLst>
          </p:cNvPr>
          <p:cNvSpPr txBox="1"/>
          <p:nvPr/>
        </p:nvSpPr>
        <p:spPr>
          <a:xfrm>
            <a:off x="471996" y="1490336"/>
            <a:ext cx="11248007"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After speaking “Wikipedia” the particular </a:t>
            </a:r>
            <a:r>
              <a:rPr lang="en-IN" sz="2000" dirty="0" err="1">
                <a:latin typeface="Times New Roman" panose="02020603050405020304" pitchFamily="18" charset="0"/>
                <a:cs typeface="Times New Roman" panose="02020603050405020304" pitchFamily="18" charset="0"/>
              </a:rPr>
              <a:t>elif</a:t>
            </a:r>
            <a:r>
              <a:rPr lang="en-IN" sz="2000" dirty="0">
                <a:latin typeface="Times New Roman" panose="02020603050405020304" pitchFamily="18" charset="0"/>
                <a:cs typeface="Times New Roman" panose="02020603050405020304" pitchFamily="18" charset="0"/>
              </a:rPr>
              <a:t> statement become true and run the command said by user. </a:t>
            </a:r>
          </a:p>
        </p:txBody>
      </p:sp>
    </p:spTree>
    <p:extLst>
      <p:ext uri="{BB962C8B-B14F-4D97-AF65-F5344CB8AC3E}">
        <p14:creationId xmlns:p14="http://schemas.microsoft.com/office/powerpoint/2010/main" val="366496328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F443219-BE50-4414-BE42-F19F99021643}"/>
              </a:ext>
            </a:extLst>
          </p:cNvPr>
          <p:cNvSpPr txBox="1"/>
          <p:nvPr/>
        </p:nvSpPr>
        <p:spPr>
          <a:xfrm>
            <a:off x="541537" y="363429"/>
            <a:ext cx="2210540"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Task 3 :</a:t>
            </a:r>
          </a:p>
        </p:txBody>
      </p:sp>
      <p:sp>
        <p:nvSpPr>
          <p:cNvPr id="3" name="TextBox 2">
            <a:extLst>
              <a:ext uri="{FF2B5EF4-FFF2-40B4-BE49-F238E27FC236}">
                <a16:creationId xmlns:a16="http://schemas.microsoft.com/office/drawing/2014/main" id="{50B372E9-CF10-4CE0-9BEA-3EC72C5BC4D0}"/>
              </a:ext>
            </a:extLst>
          </p:cNvPr>
          <p:cNvSpPr txBox="1"/>
          <p:nvPr/>
        </p:nvSpPr>
        <p:spPr>
          <a:xfrm>
            <a:off x="363984" y="878889"/>
            <a:ext cx="5732016"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To open YouTube and Stack Overflow in browser</a:t>
            </a:r>
          </a:p>
        </p:txBody>
      </p:sp>
      <p:sp>
        <p:nvSpPr>
          <p:cNvPr id="4" name="TextBox 3">
            <a:extLst>
              <a:ext uri="{FF2B5EF4-FFF2-40B4-BE49-F238E27FC236}">
                <a16:creationId xmlns:a16="http://schemas.microsoft.com/office/drawing/2014/main" id="{DD6002A9-1FD7-4AD2-9956-EB2B2BEC959E}"/>
              </a:ext>
            </a:extLst>
          </p:cNvPr>
          <p:cNvSpPr txBox="1"/>
          <p:nvPr/>
        </p:nvSpPr>
        <p:spPr>
          <a:xfrm>
            <a:off x="976544" y="1818810"/>
            <a:ext cx="11248007"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After speaking “open YouTube” &amp; “open Stack Overflow” the following sites open in browser</a:t>
            </a:r>
          </a:p>
        </p:txBody>
      </p:sp>
      <p:pic>
        <p:nvPicPr>
          <p:cNvPr id="6" name="Picture 5">
            <a:extLst>
              <a:ext uri="{FF2B5EF4-FFF2-40B4-BE49-F238E27FC236}">
                <a16:creationId xmlns:a16="http://schemas.microsoft.com/office/drawing/2014/main" id="{AE8A4466-AD0C-4B17-81C7-A9AD7AB5624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24878" y="2896384"/>
            <a:ext cx="5200341" cy="3249225"/>
          </a:xfrm>
          <a:prstGeom prst="rect">
            <a:avLst/>
          </a:prstGeom>
        </p:spPr>
      </p:pic>
    </p:spTree>
    <p:extLst>
      <p:ext uri="{BB962C8B-B14F-4D97-AF65-F5344CB8AC3E}">
        <p14:creationId xmlns:p14="http://schemas.microsoft.com/office/powerpoint/2010/main" val="168393457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B26E5C6-50DB-4476-A107-3053652ECB54}"/>
              </a:ext>
            </a:extLst>
          </p:cNvPr>
          <p:cNvSpPr txBox="1"/>
          <p:nvPr/>
        </p:nvSpPr>
        <p:spPr>
          <a:xfrm>
            <a:off x="603681" y="372307"/>
            <a:ext cx="2210540"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Task 4 :</a:t>
            </a:r>
          </a:p>
        </p:txBody>
      </p:sp>
      <p:sp>
        <p:nvSpPr>
          <p:cNvPr id="3" name="TextBox 2">
            <a:extLst>
              <a:ext uri="{FF2B5EF4-FFF2-40B4-BE49-F238E27FC236}">
                <a16:creationId xmlns:a16="http://schemas.microsoft.com/office/drawing/2014/main" id="{414BAF33-D088-4E01-9C20-293D6D6C7D83}"/>
              </a:ext>
            </a:extLst>
          </p:cNvPr>
          <p:cNvSpPr txBox="1"/>
          <p:nvPr/>
        </p:nvSpPr>
        <p:spPr>
          <a:xfrm>
            <a:off x="426128" y="887767"/>
            <a:ext cx="5732016"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To Play Music</a:t>
            </a:r>
          </a:p>
        </p:txBody>
      </p:sp>
      <p:sp>
        <p:nvSpPr>
          <p:cNvPr id="4" name="TextBox 3">
            <a:extLst>
              <a:ext uri="{FF2B5EF4-FFF2-40B4-BE49-F238E27FC236}">
                <a16:creationId xmlns:a16="http://schemas.microsoft.com/office/drawing/2014/main" id="{0913337F-BE75-4BF8-9865-38D6F3099FBA}"/>
              </a:ext>
            </a:extLst>
          </p:cNvPr>
          <p:cNvSpPr txBox="1"/>
          <p:nvPr/>
        </p:nvSpPr>
        <p:spPr>
          <a:xfrm>
            <a:off x="276688" y="1570236"/>
            <a:ext cx="11762912"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After speaking “Play Music” the assistant will automatically play a random song which is in user music directory.</a:t>
            </a:r>
          </a:p>
        </p:txBody>
      </p:sp>
      <p:pic>
        <p:nvPicPr>
          <p:cNvPr id="6" name="Picture 5">
            <a:extLst>
              <a:ext uri="{FF2B5EF4-FFF2-40B4-BE49-F238E27FC236}">
                <a16:creationId xmlns:a16="http://schemas.microsoft.com/office/drawing/2014/main" id="{D89C551C-CAF3-4502-9DC9-5984BD2542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59619" y="2154500"/>
            <a:ext cx="7699899" cy="4331193"/>
          </a:xfrm>
          <a:prstGeom prst="rect">
            <a:avLst/>
          </a:prstGeom>
        </p:spPr>
      </p:pic>
    </p:spTree>
    <p:extLst>
      <p:ext uri="{BB962C8B-B14F-4D97-AF65-F5344CB8AC3E}">
        <p14:creationId xmlns:p14="http://schemas.microsoft.com/office/powerpoint/2010/main" val="169498621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EFC608F-FDC4-439F-BF1C-59948D460BF4}"/>
              </a:ext>
            </a:extLst>
          </p:cNvPr>
          <p:cNvSpPr txBox="1"/>
          <p:nvPr/>
        </p:nvSpPr>
        <p:spPr>
          <a:xfrm>
            <a:off x="603681" y="372307"/>
            <a:ext cx="2210540"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Task 5 :</a:t>
            </a:r>
          </a:p>
        </p:txBody>
      </p:sp>
      <p:sp>
        <p:nvSpPr>
          <p:cNvPr id="3" name="TextBox 2">
            <a:extLst>
              <a:ext uri="{FF2B5EF4-FFF2-40B4-BE49-F238E27FC236}">
                <a16:creationId xmlns:a16="http://schemas.microsoft.com/office/drawing/2014/main" id="{3E41F6EA-909C-4B1A-A9A0-5CA9CFD11393}"/>
              </a:ext>
            </a:extLst>
          </p:cNvPr>
          <p:cNvSpPr txBox="1"/>
          <p:nvPr/>
        </p:nvSpPr>
        <p:spPr>
          <a:xfrm>
            <a:off x="426128" y="887767"/>
            <a:ext cx="5732016"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To search on chrome browser</a:t>
            </a:r>
          </a:p>
        </p:txBody>
      </p:sp>
      <p:sp>
        <p:nvSpPr>
          <p:cNvPr id="4" name="TextBox 3">
            <a:extLst>
              <a:ext uri="{FF2B5EF4-FFF2-40B4-BE49-F238E27FC236}">
                <a16:creationId xmlns:a16="http://schemas.microsoft.com/office/drawing/2014/main" id="{9460EDFA-21D1-40B9-9423-7B550134BDF4}"/>
              </a:ext>
            </a:extLst>
          </p:cNvPr>
          <p:cNvSpPr txBox="1"/>
          <p:nvPr/>
        </p:nvSpPr>
        <p:spPr>
          <a:xfrm>
            <a:off x="276688" y="1570236"/>
            <a:ext cx="11762912" cy="1015663"/>
          </a:xfrm>
          <a:prstGeom prst="rect">
            <a:avLst/>
          </a:prstGeom>
          <a:noFill/>
        </p:spPr>
        <p:txBody>
          <a:bodyPr wrap="square" rtlCol="0">
            <a:spAutoFit/>
          </a:bodyPr>
          <a:lstStyle/>
          <a:p>
            <a:pPr algn="ctr"/>
            <a:r>
              <a:rPr lang="en-IN" sz="2000" dirty="0">
                <a:latin typeface="Times New Roman" panose="02020603050405020304" pitchFamily="18" charset="0"/>
                <a:cs typeface="Times New Roman" panose="02020603050405020304" pitchFamily="18" charset="0"/>
              </a:rPr>
              <a:t>After speaking “search on chrome” the assistant will search command given by user or if it can’t get that then it                will say and print “Can’t open now, please try again later”.</a:t>
            </a:r>
            <a:endParaRPr lang="en-US" sz="2000" b="0" dirty="0">
              <a:solidFill>
                <a:srgbClr val="D4D4D4"/>
              </a:solidFill>
              <a:effectLst/>
              <a:latin typeface="Consolas" panose="020B0609020204030204" pitchFamily="49" charset="0"/>
            </a:endParaRPr>
          </a:p>
          <a:p>
            <a:endParaRPr lang="en-IN" sz="2000"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1AE81A1C-18E8-4FF5-B721-84ACB3FDD01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52588" y="2805345"/>
            <a:ext cx="5506619" cy="3097473"/>
          </a:xfrm>
          <a:prstGeom prst="rect">
            <a:avLst/>
          </a:prstGeom>
        </p:spPr>
      </p:pic>
      <p:pic>
        <p:nvPicPr>
          <p:cNvPr id="8" name="Picture 7">
            <a:extLst>
              <a:ext uri="{FF2B5EF4-FFF2-40B4-BE49-F238E27FC236}">
                <a16:creationId xmlns:a16="http://schemas.microsoft.com/office/drawing/2014/main" id="{A5A62E07-F06F-4C5F-BBC8-113DB019196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6688" y="2805345"/>
            <a:ext cx="5462726" cy="3164888"/>
          </a:xfrm>
          <a:prstGeom prst="rect">
            <a:avLst/>
          </a:prstGeom>
        </p:spPr>
      </p:pic>
    </p:spTree>
    <p:extLst>
      <p:ext uri="{BB962C8B-B14F-4D97-AF65-F5344CB8AC3E}">
        <p14:creationId xmlns:p14="http://schemas.microsoft.com/office/powerpoint/2010/main" val="137639240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8319ED9-88CF-40F5-8649-DF59174E0FD1}"/>
              </a:ext>
            </a:extLst>
          </p:cNvPr>
          <p:cNvSpPr txBox="1"/>
          <p:nvPr/>
        </p:nvSpPr>
        <p:spPr>
          <a:xfrm>
            <a:off x="603681" y="372307"/>
            <a:ext cx="2210540"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Task 6 :</a:t>
            </a:r>
          </a:p>
        </p:txBody>
      </p:sp>
      <p:sp>
        <p:nvSpPr>
          <p:cNvPr id="3" name="TextBox 2">
            <a:extLst>
              <a:ext uri="{FF2B5EF4-FFF2-40B4-BE49-F238E27FC236}">
                <a16:creationId xmlns:a16="http://schemas.microsoft.com/office/drawing/2014/main" id="{6120EA5A-EAFE-4368-85CF-A31B199E86FF}"/>
              </a:ext>
            </a:extLst>
          </p:cNvPr>
          <p:cNvSpPr txBox="1"/>
          <p:nvPr/>
        </p:nvSpPr>
        <p:spPr>
          <a:xfrm>
            <a:off x="426128" y="887767"/>
            <a:ext cx="5732016"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To remember something</a:t>
            </a:r>
          </a:p>
        </p:txBody>
      </p:sp>
      <p:sp>
        <p:nvSpPr>
          <p:cNvPr id="4" name="TextBox 3">
            <a:extLst>
              <a:ext uri="{FF2B5EF4-FFF2-40B4-BE49-F238E27FC236}">
                <a16:creationId xmlns:a16="http://schemas.microsoft.com/office/drawing/2014/main" id="{8A0C6BD0-D956-44F2-9789-0BA4209E6F4C}"/>
              </a:ext>
            </a:extLst>
          </p:cNvPr>
          <p:cNvSpPr txBox="1"/>
          <p:nvPr/>
        </p:nvSpPr>
        <p:spPr>
          <a:xfrm>
            <a:off x="276688" y="1403227"/>
            <a:ext cx="11762912" cy="1015663"/>
          </a:xfrm>
          <a:prstGeom prst="rect">
            <a:avLst/>
          </a:prstGeom>
          <a:noFill/>
        </p:spPr>
        <p:txBody>
          <a:bodyPr wrap="square" rtlCol="0">
            <a:spAutoFit/>
          </a:bodyPr>
          <a:lstStyle/>
          <a:p>
            <a:pPr algn="ctr"/>
            <a:r>
              <a:rPr lang="en-IN" sz="2000" dirty="0">
                <a:latin typeface="Times New Roman" panose="02020603050405020304" pitchFamily="18" charset="0"/>
                <a:cs typeface="Times New Roman" panose="02020603050405020304" pitchFamily="18" charset="0"/>
              </a:rPr>
              <a:t>After speaking “remember that” the assistant will ask you that “what should I remember then user tell him particular thing now, if user want to know what assistant remember is then the user has to speak “do you remember anything” then our assistant will tell the user what he told to assistant early.</a:t>
            </a:r>
          </a:p>
        </p:txBody>
      </p:sp>
      <p:pic>
        <p:nvPicPr>
          <p:cNvPr id="6" name="Picture 5">
            <a:extLst>
              <a:ext uri="{FF2B5EF4-FFF2-40B4-BE49-F238E27FC236}">
                <a16:creationId xmlns:a16="http://schemas.microsoft.com/office/drawing/2014/main" id="{D247C99A-C99B-49DA-979E-85D6F8601CD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96970" y="2574525"/>
            <a:ext cx="6953187" cy="3911168"/>
          </a:xfrm>
          <a:prstGeom prst="rect">
            <a:avLst/>
          </a:prstGeom>
        </p:spPr>
      </p:pic>
    </p:spTree>
    <p:extLst>
      <p:ext uri="{BB962C8B-B14F-4D97-AF65-F5344CB8AC3E}">
        <p14:creationId xmlns:p14="http://schemas.microsoft.com/office/powerpoint/2010/main" val="7956357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5CCB2C3-A27B-4981-8185-C533C04B18B9}"/>
              </a:ext>
            </a:extLst>
          </p:cNvPr>
          <p:cNvSpPr txBox="1"/>
          <p:nvPr/>
        </p:nvSpPr>
        <p:spPr>
          <a:xfrm>
            <a:off x="603681" y="372307"/>
            <a:ext cx="2210540"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Task 7 :</a:t>
            </a:r>
          </a:p>
        </p:txBody>
      </p:sp>
      <p:sp>
        <p:nvSpPr>
          <p:cNvPr id="3" name="TextBox 2">
            <a:extLst>
              <a:ext uri="{FF2B5EF4-FFF2-40B4-BE49-F238E27FC236}">
                <a16:creationId xmlns:a16="http://schemas.microsoft.com/office/drawing/2014/main" id="{E42DA443-0D5E-4A10-9C41-229393A6BF66}"/>
              </a:ext>
            </a:extLst>
          </p:cNvPr>
          <p:cNvSpPr txBox="1"/>
          <p:nvPr/>
        </p:nvSpPr>
        <p:spPr>
          <a:xfrm>
            <a:off x="426128" y="887767"/>
            <a:ext cx="5732016"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To take screenshot</a:t>
            </a:r>
          </a:p>
        </p:txBody>
      </p:sp>
      <p:pic>
        <p:nvPicPr>
          <p:cNvPr id="5" name="Picture 4">
            <a:extLst>
              <a:ext uri="{FF2B5EF4-FFF2-40B4-BE49-F238E27FC236}">
                <a16:creationId xmlns:a16="http://schemas.microsoft.com/office/drawing/2014/main" id="{DE30DB18-2D7C-484D-A0C2-B770AA4D74B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88598" y="2221784"/>
            <a:ext cx="7815307" cy="4396110"/>
          </a:xfrm>
          <a:prstGeom prst="rect">
            <a:avLst/>
          </a:prstGeom>
        </p:spPr>
      </p:pic>
      <p:sp>
        <p:nvSpPr>
          <p:cNvPr id="6" name="TextBox 5">
            <a:extLst>
              <a:ext uri="{FF2B5EF4-FFF2-40B4-BE49-F238E27FC236}">
                <a16:creationId xmlns:a16="http://schemas.microsoft.com/office/drawing/2014/main" id="{5EC296C1-7B9B-45F1-890B-D3B9C8A617C9}"/>
              </a:ext>
            </a:extLst>
          </p:cNvPr>
          <p:cNvSpPr txBox="1"/>
          <p:nvPr/>
        </p:nvSpPr>
        <p:spPr>
          <a:xfrm>
            <a:off x="665825" y="1562470"/>
            <a:ext cx="11105965" cy="384721"/>
          </a:xfrm>
          <a:prstGeom prst="rect">
            <a:avLst/>
          </a:prstGeom>
          <a:noFill/>
        </p:spPr>
        <p:txBody>
          <a:bodyPr wrap="square" rtlCol="0">
            <a:spAutoFit/>
          </a:bodyPr>
          <a:lstStyle/>
          <a:p>
            <a:r>
              <a:rPr lang="en-IN" sz="1900" dirty="0">
                <a:latin typeface="Times New Roman" panose="02020603050405020304" pitchFamily="18" charset="0"/>
                <a:cs typeface="Times New Roman" panose="02020603050405020304" pitchFamily="18" charset="0"/>
              </a:rPr>
              <a:t>After speaking “take a screenshot” the assistant will take screenshot and let you know it has taken screenshot.</a:t>
            </a:r>
          </a:p>
        </p:txBody>
      </p:sp>
    </p:spTree>
    <p:extLst>
      <p:ext uri="{BB962C8B-B14F-4D97-AF65-F5344CB8AC3E}">
        <p14:creationId xmlns:p14="http://schemas.microsoft.com/office/powerpoint/2010/main" val="25819417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91B9CCA-7DCD-4EF2-970F-5C73740E4867}"/>
              </a:ext>
            </a:extLst>
          </p:cNvPr>
          <p:cNvSpPr txBox="1"/>
          <p:nvPr/>
        </p:nvSpPr>
        <p:spPr>
          <a:xfrm>
            <a:off x="603681" y="372307"/>
            <a:ext cx="2210540"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Task 8 :</a:t>
            </a:r>
          </a:p>
        </p:txBody>
      </p:sp>
      <p:sp>
        <p:nvSpPr>
          <p:cNvPr id="3" name="TextBox 2">
            <a:extLst>
              <a:ext uri="{FF2B5EF4-FFF2-40B4-BE49-F238E27FC236}">
                <a16:creationId xmlns:a16="http://schemas.microsoft.com/office/drawing/2014/main" id="{E1C6D064-EF9B-406F-AC68-D77B3611B2EA}"/>
              </a:ext>
            </a:extLst>
          </p:cNvPr>
          <p:cNvSpPr txBox="1"/>
          <p:nvPr/>
        </p:nvSpPr>
        <p:spPr>
          <a:xfrm>
            <a:off x="426128" y="887767"/>
            <a:ext cx="5732016"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To make assistant offline</a:t>
            </a:r>
          </a:p>
        </p:txBody>
      </p:sp>
      <p:sp>
        <p:nvSpPr>
          <p:cNvPr id="4" name="TextBox 3">
            <a:extLst>
              <a:ext uri="{FF2B5EF4-FFF2-40B4-BE49-F238E27FC236}">
                <a16:creationId xmlns:a16="http://schemas.microsoft.com/office/drawing/2014/main" id="{863499A8-070B-4B02-B114-ACC33FE1F7BB}"/>
              </a:ext>
            </a:extLst>
          </p:cNvPr>
          <p:cNvSpPr txBox="1"/>
          <p:nvPr/>
        </p:nvSpPr>
        <p:spPr>
          <a:xfrm>
            <a:off x="1100830" y="1580225"/>
            <a:ext cx="9365942"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After speaking “go offline” the assistant will offline and then the program will stop. </a:t>
            </a:r>
          </a:p>
        </p:txBody>
      </p:sp>
      <p:pic>
        <p:nvPicPr>
          <p:cNvPr id="6" name="Picture 5">
            <a:extLst>
              <a:ext uri="{FF2B5EF4-FFF2-40B4-BE49-F238E27FC236}">
                <a16:creationId xmlns:a16="http://schemas.microsoft.com/office/drawing/2014/main" id="{ACB44A35-0916-4265-BED4-D406901289F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78240" y="2272683"/>
            <a:ext cx="7611122" cy="4281256"/>
          </a:xfrm>
          <a:prstGeom prst="rect">
            <a:avLst/>
          </a:prstGeom>
        </p:spPr>
      </p:pic>
    </p:spTree>
    <p:extLst>
      <p:ext uri="{BB962C8B-B14F-4D97-AF65-F5344CB8AC3E}">
        <p14:creationId xmlns:p14="http://schemas.microsoft.com/office/powerpoint/2010/main" val="205410020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765E77F-9A70-42EB-82E8-44B8C3014110}"/>
              </a:ext>
            </a:extLst>
          </p:cNvPr>
          <p:cNvSpPr txBox="1"/>
          <p:nvPr/>
        </p:nvSpPr>
        <p:spPr>
          <a:xfrm>
            <a:off x="452761" y="771215"/>
            <a:ext cx="4305669" cy="461665"/>
          </a:xfrm>
          <a:prstGeom prst="rect">
            <a:avLst/>
          </a:prstGeom>
          <a:noFill/>
        </p:spPr>
        <p:txBody>
          <a:bodyPr wrap="square" rtlCol="0">
            <a:spAutoFit/>
          </a:bodyPr>
          <a:lstStyle/>
          <a:p>
            <a:r>
              <a:rPr lang="en-IN" sz="2400" b="1" dirty="0">
                <a:latin typeface="Times New Roman" panose="02020603050405020304" pitchFamily="18" charset="0"/>
                <a:cs typeface="Times New Roman" panose="02020603050405020304" pitchFamily="18" charset="0"/>
              </a:rPr>
              <a:t>Advantages:</a:t>
            </a:r>
          </a:p>
        </p:txBody>
      </p:sp>
      <p:sp>
        <p:nvSpPr>
          <p:cNvPr id="3" name="TextBox 2">
            <a:extLst>
              <a:ext uri="{FF2B5EF4-FFF2-40B4-BE49-F238E27FC236}">
                <a16:creationId xmlns:a16="http://schemas.microsoft.com/office/drawing/2014/main" id="{263A3A18-6012-43C0-B5B9-3FABDEEE2E4B}"/>
              </a:ext>
            </a:extLst>
          </p:cNvPr>
          <p:cNvSpPr txBox="1"/>
          <p:nvPr/>
        </p:nvSpPr>
        <p:spPr>
          <a:xfrm>
            <a:off x="452761" y="1562470"/>
            <a:ext cx="5513033" cy="4524315"/>
          </a:xfrm>
          <a:prstGeom prst="rect">
            <a:avLst/>
          </a:prstGeom>
          <a:noFill/>
        </p:spPr>
        <p:txBody>
          <a:bodyPr wrap="square" rtlCol="0">
            <a:spAutoFit/>
          </a:bodyPr>
          <a:lstStyle/>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Easy to use </a:t>
            </a:r>
          </a:p>
          <a:p>
            <a:pPr marL="285750" indent="-285750">
              <a:buFont typeface="Wingdings" panose="05000000000000000000" pitchFamily="2" charset="2"/>
              <a:buChar char="q"/>
            </a:pPr>
            <a:endParaRPr lang="en-US" sz="24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Can work with variety of commands</a:t>
            </a:r>
          </a:p>
          <a:p>
            <a:endParaRPr lang="en-US" sz="24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Custom commands </a:t>
            </a:r>
          </a:p>
          <a:p>
            <a:pPr marL="285750" indent="-285750">
              <a:buFont typeface="Wingdings" panose="05000000000000000000" pitchFamily="2" charset="2"/>
              <a:buChar char="q"/>
            </a:pPr>
            <a:endParaRPr lang="en-US" sz="24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Secure </a:t>
            </a:r>
          </a:p>
          <a:p>
            <a:pPr marL="285750" indent="-285750">
              <a:buFont typeface="Wingdings" panose="05000000000000000000" pitchFamily="2" charset="2"/>
              <a:buChar char="q"/>
            </a:pPr>
            <a:endParaRPr lang="en-US" sz="24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Helpful for disabled </a:t>
            </a:r>
          </a:p>
          <a:p>
            <a:pPr marL="285750" indent="-285750">
              <a:buFont typeface="Wingdings" panose="05000000000000000000" pitchFamily="2" charset="2"/>
              <a:buChar char="q"/>
            </a:pPr>
            <a:endParaRPr lang="en-US" sz="24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Artificial intelligence make advancement in it.</a:t>
            </a:r>
            <a:endParaRPr lang="en-IN" sz="2400"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DD5FAEB0-8D61-400F-A614-F1C1297C4460}"/>
              </a:ext>
            </a:extLst>
          </p:cNvPr>
          <p:cNvSpPr txBox="1"/>
          <p:nvPr/>
        </p:nvSpPr>
        <p:spPr>
          <a:xfrm>
            <a:off x="6096000" y="771215"/>
            <a:ext cx="4305669" cy="461665"/>
          </a:xfrm>
          <a:prstGeom prst="rect">
            <a:avLst/>
          </a:prstGeom>
          <a:noFill/>
        </p:spPr>
        <p:txBody>
          <a:bodyPr wrap="square" rtlCol="0">
            <a:spAutoFit/>
          </a:bodyPr>
          <a:lstStyle/>
          <a:p>
            <a:r>
              <a:rPr lang="en-IN" sz="2400" b="1" dirty="0">
                <a:latin typeface="Times New Roman" panose="02020603050405020304" pitchFamily="18" charset="0"/>
                <a:cs typeface="Times New Roman" panose="02020603050405020304" pitchFamily="18" charset="0"/>
              </a:rPr>
              <a:t>Disadvantages:</a:t>
            </a:r>
          </a:p>
        </p:txBody>
      </p:sp>
      <p:sp>
        <p:nvSpPr>
          <p:cNvPr id="5" name="TextBox 4">
            <a:extLst>
              <a:ext uri="{FF2B5EF4-FFF2-40B4-BE49-F238E27FC236}">
                <a16:creationId xmlns:a16="http://schemas.microsoft.com/office/drawing/2014/main" id="{9EE2BAF1-F9F9-4D22-BDF0-3231DC16EC53}"/>
              </a:ext>
            </a:extLst>
          </p:cNvPr>
          <p:cNvSpPr txBox="1"/>
          <p:nvPr/>
        </p:nvSpPr>
        <p:spPr>
          <a:xfrm>
            <a:off x="6096000" y="1720840"/>
            <a:ext cx="5513033" cy="3416320"/>
          </a:xfrm>
          <a:prstGeom prst="rect">
            <a:avLst/>
          </a:prstGeom>
          <a:noFill/>
        </p:spPr>
        <p:txBody>
          <a:bodyPr wrap="square" rtlCol="0">
            <a:spAutoFit/>
          </a:bodyPr>
          <a:lstStyle/>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Limited language support </a:t>
            </a:r>
          </a:p>
          <a:p>
            <a:pPr marL="285750" indent="-285750">
              <a:buFont typeface="Wingdings" panose="05000000000000000000" pitchFamily="2" charset="2"/>
              <a:buChar char="q"/>
            </a:pPr>
            <a:endParaRPr lang="en-US" sz="24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Costly </a:t>
            </a:r>
          </a:p>
          <a:p>
            <a:pPr marL="285750" indent="-285750">
              <a:buFont typeface="Wingdings" panose="05000000000000000000" pitchFamily="2" charset="2"/>
              <a:buChar char="q"/>
            </a:pPr>
            <a:endParaRPr lang="en-US" sz="24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Expensive </a:t>
            </a:r>
            <a:r>
              <a:rPr lang="en-US" sz="2400" b="0" i="0" dirty="0" err="1">
                <a:effectLst/>
                <a:latin typeface="Times New Roman" panose="02020603050405020304" pitchFamily="18" charset="0"/>
                <a:cs typeface="Times New Roman" panose="02020603050405020304" pitchFamily="18" charset="0"/>
              </a:rPr>
              <a:t>equipments</a:t>
            </a:r>
            <a:r>
              <a:rPr lang="en-US" sz="2400" b="0" i="0" dirty="0">
                <a:effectLst/>
                <a:latin typeface="Times New Roman" panose="02020603050405020304" pitchFamily="18" charset="0"/>
                <a:cs typeface="Times New Roman" panose="02020603050405020304" pitchFamily="18" charset="0"/>
              </a:rPr>
              <a:t> </a:t>
            </a:r>
          </a:p>
          <a:p>
            <a:pPr marL="285750" indent="-285750">
              <a:buFont typeface="Wingdings" panose="05000000000000000000" pitchFamily="2" charset="2"/>
              <a:buChar char="q"/>
            </a:pPr>
            <a:endParaRPr lang="en-US" sz="24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It cannot work in noisy environment</a:t>
            </a:r>
          </a:p>
          <a:p>
            <a:pPr marL="285750" indent="-285750">
              <a:buFont typeface="Wingdings" panose="05000000000000000000" pitchFamily="2" charset="2"/>
              <a:buChar char="q"/>
            </a:pPr>
            <a:endParaRPr lang="en-US" sz="24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400" dirty="0">
                <a:latin typeface="Times New Roman" panose="02020603050405020304" pitchFamily="18" charset="0"/>
                <a:cs typeface="Times New Roman" panose="02020603050405020304" pitchFamily="18" charset="0"/>
              </a:rPr>
              <a:t>Can’t use for many numbers of people</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0984380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9FE2B9E-9D04-4EA9-B8F3-E2EEFFC9AAC4}"/>
              </a:ext>
            </a:extLst>
          </p:cNvPr>
          <p:cNvSpPr txBox="1"/>
          <p:nvPr/>
        </p:nvSpPr>
        <p:spPr>
          <a:xfrm>
            <a:off x="2521257" y="319596"/>
            <a:ext cx="6871317" cy="1015663"/>
          </a:xfrm>
          <a:prstGeom prst="rect">
            <a:avLst/>
          </a:prstGeom>
          <a:noFill/>
        </p:spPr>
        <p:txBody>
          <a:bodyPr wrap="square" rtlCol="0">
            <a:spAutoFit/>
          </a:bodyPr>
          <a:lstStyle/>
          <a:p>
            <a:r>
              <a:rPr lang="en-IN" sz="6000" b="1" dirty="0">
                <a:latin typeface="Times New Roman" panose="02020603050405020304" pitchFamily="18" charset="0"/>
                <a:cs typeface="Times New Roman" panose="02020603050405020304" pitchFamily="18" charset="0"/>
              </a:rPr>
              <a:t>Scope of the project</a:t>
            </a:r>
          </a:p>
        </p:txBody>
      </p:sp>
      <p:sp>
        <p:nvSpPr>
          <p:cNvPr id="3" name="TextBox 2">
            <a:extLst>
              <a:ext uri="{FF2B5EF4-FFF2-40B4-BE49-F238E27FC236}">
                <a16:creationId xmlns:a16="http://schemas.microsoft.com/office/drawing/2014/main" id="{615A3F33-C096-4A4B-A937-55814A4A7BB9}"/>
              </a:ext>
            </a:extLst>
          </p:cNvPr>
          <p:cNvSpPr txBox="1"/>
          <p:nvPr/>
        </p:nvSpPr>
        <p:spPr>
          <a:xfrm>
            <a:off x="772357" y="2130641"/>
            <a:ext cx="10679837" cy="3785652"/>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Presently, Jarvis is being developed as an automation tool and virtual assistant. Among the Various roles played by Jarvis are: </a:t>
            </a:r>
          </a:p>
          <a:p>
            <a:endParaRPr lang="en-US" sz="2000" dirty="0">
              <a:latin typeface="Times New Roman" panose="02020603050405020304" pitchFamily="18" charset="0"/>
              <a:cs typeface="Times New Roman" panose="02020603050405020304" pitchFamily="18" charset="0"/>
            </a:endParaRPr>
          </a:p>
          <a:p>
            <a:pPr marL="457200" indent="-457200">
              <a:buAutoNum type="arabicPeriod"/>
            </a:pPr>
            <a:r>
              <a:rPr lang="en-US" sz="2000" dirty="0">
                <a:latin typeface="Times New Roman" panose="02020603050405020304" pitchFamily="18" charset="0"/>
                <a:cs typeface="Times New Roman" panose="02020603050405020304" pitchFamily="18" charset="0"/>
              </a:rPr>
              <a:t>Search Engine with voice interactions </a:t>
            </a:r>
          </a:p>
          <a:p>
            <a:pPr marL="457200" indent="-457200">
              <a:buAutoNum type="arabicPeriod"/>
            </a:pPr>
            <a:r>
              <a:rPr lang="en-US" sz="2000" dirty="0">
                <a:latin typeface="Times New Roman" panose="02020603050405020304" pitchFamily="18" charset="0"/>
                <a:cs typeface="Times New Roman" panose="02020603050405020304" pitchFamily="18" charset="0"/>
              </a:rPr>
              <a:t>Medical diagnosis with Medicine aid. </a:t>
            </a:r>
          </a:p>
          <a:p>
            <a:pPr marL="457200" indent="-457200">
              <a:buAutoNum type="arabicPeriod"/>
            </a:pPr>
            <a:r>
              <a:rPr lang="en-US" sz="2000" dirty="0">
                <a:latin typeface="Times New Roman" panose="02020603050405020304" pitchFamily="18" charset="0"/>
                <a:cs typeface="Times New Roman" panose="02020603050405020304" pitchFamily="18" charset="0"/>
              </a:rPr>
              <a:t>Reminder and To-Do application. </a:t>
            </a:r>
          </a:p>
          <a:p>
            <a:pPr marL="457200" indent="-457200">
              <a:buAutoNum type="arabicPeriod"/>
            </a:pPr>
            <a:r>
              <a:rPr lang="en-US" sz="2000" dirty="0">
                <a:latin typeface="Times New Roman" panose="02020603050405020304" pitchFamily="18" charset="0"/>
                <a:cs typeface="Times New Roman" panose="02020603050405020304" pitchFamily="18" charset="0"/>
              </a:rPr>
              <a:t>Vocabulary App to show meanings and correct spelling errors. </a:t>
            </a:r>
          </a:p>
          <a:p>
            <a:pPr marL="457200" indent="-457200">
              <a:buAutoNum type="arabicPeriod"/>
            </a:pPr>
            <a:r>
              <a:rPr lang="en-US" sz="2000" dirty="0">
                <a:latin typeface="Times New Roman" panose="02020603050405020304" pitchFamily="18" charset="0"/>
                <a:cs typeface="Times New Roman" panose="02020603050405020304" pitchFamily="18" charset="0"/>
              </a:rPr>
              <a:t>Weather Forecasting Application. </a:t>
            </a:r>
          </a:p>
          <a:p>
            <a:pPr marL="457200" indent="-457200">
              <a:buAutoNum type="arabicPeriod"/>
            </a:pP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There shall be proper Documentation available on its Official GitHub repository for making further development easy and we aim to release our virtual assistant as an Open Source Software where modifications and contributions by the community are warmly welcomed.</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7069204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262F0A7-A68B-405B-B1D6-8D7E7048D7D6}"/>
              </a:ext>
            </a:extLst>
          </p:cNvPr>
          <p:cNvSpPr txBox="1"/>
          <p:nvPr/>
        </p:nvSpPr>
        <p:spPr>
          <a:xfrm>
            <a:off x="3497802" y="301840"/>
            <a:ext cx="4021584" cy="1015663"/>
          </a:xfrm>
          <a:prstGeom prst="rect">
            <a:avLst/>
          </a:prstGeom>
          <a:noFill/>
        </p:spPr>
        <p:txBody>
          <a:bodyPr wrap="square" rtlCol="0">
            <a:spAutoFit/>
          </a:bodyPr>
          <a:lstStyle/>
          <a:p>
            <a:r>
              <a:rPr lang="en-IN" sz="6000" b="1" dirty="0">
                <a:latin typeface="Times New Roman" panose="02020603050405020304" pitchFamily="18" charset="0"/>
                <a:cs typeface="Times New Roman" panose="02020603050405020304" pitchFamily="18" charset="0"/>
              </a:rPr>
              <a:t>Conclusion</a:t>
            </a:r>
          </a:p>
        </p:txBody>
      </p:sp>
      <p:sp>
        <p:nvSpPr>
          <p:cNvPr id="3" name="TextBox 2">
            <a:extLst>
              <a:ext uri="{FF2B5EF4-FFF2-40B4-BE49-F238E27FC236}">
                <a16:creationId xmlns:a16="http://schemas.microsoft.com/office/drawing/2014/main" id="{A10CCFF4-2056-46A4-AF61-2B0AF0229050}"/>
              </a:ext>
            </a:extLst>
          </p:cNvPr>
          <p:cNvSpPr txBox="1"/>
          <p:nvPr/>
        </p:nvSpPr>
        <p:spPr>
          <a:xfrm>
            <a:off x="1242874" y="1917577"/>
            <a:ext cx="9072979" cy="4093428"/>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Through this voice assistant, we have automated various services using a single line command. It eases most of the tasks of the user like searching the web, retrieving weather forecast details, vocabulary help and medical related queries. </a:t>
            </a:r>
          </a:p>
          <a:p>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We aim to make this project a complete server assistant and make it smart enough to act as a replacement for a general server administration. The future plans include integrating Jarvis with mobile using React Native to provide a synchronized experience between the two connected devices. </a:t>
            </a:r>
          </a:p>
          <a:p>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Further, in the long run, Jarvis is planned to feature auto deployment supporting elastic beanstalk, backup files, and all operations which a general Server Administrator does. The functionality would be seamless enough to replace the Server Administrator with Jarvis. </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8562677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5701D83-6E30-4AE8-83EC-6377569B7526}"/>
              </a:ext>
            </a:extLst>
          </p:cNvPr>
          <p:cNvSpPr txBox="1"/>
          <p:nvPr/>
        </p:nvSpPr>
        <p:spPr>
          <a:xfrm>
            <a:off x="3382392" y="-66973"/>
            <a:ext cx="4634144" cy="1015663"/>
          </a:xfrm>
          <a:prstGeom prst="rect">
            <a:avLst/>
          </a:prstGeom>
          <a:noFill/>
        </p:spPr>
        <p:txBody>
          <a:bodyPr wrap="square" rtlCol="0">
            <a:spAutoFit/>
          </a:bodyPr>
          <a:lstStyle/>
          <a:p>
            <a:r>
              <a:rPr lang="en-IN" sz="6000" b="1" dirty="0">
                <a:latin typeface="Times New Roman" panose="02020603050405020304" pitchFamily="18" charset="0"/>
                <a:cs typeface="Times New Roman" panose="02020603050405020304" pitchFamily="18" charset="0"/>
              </a:rPr>
              <a:t>CONTENTS</a:t>
            </a:r>
          </a:p>
        </p:txBody>
      </p:sp>
      <p:sp>
        <p:nvSpPr>
          <p:cNvPr id="3" name="TextBox 2">
            <a:extLst>
              <a:ext uri="{FF2B5EF4-FFF2-40B4-BE49-F238E27FC236}">
                <a16:creationId xmlns:a16="http://schemas.microsoft.com/office/drawing/2014/main" id="{9BBB41F9-0E64-4173-A05B-420BE8EDEAAE}"/>
              </a:ext>
            </a:extLst>
          </p:cNvPr>
          <p:cNvSpPr txBox="1"/>
          <p:nvPr/>
        </p:nvSpPr>
        <p:spPr>
          <a:xfrm>
            <a:off x="381740" y="948690"/>
            <a:ext cx="6755907" cy="5909310"/>
          </a:xfrm>
          <a:prstGeom prst="rect">
            <a:avLst/>
          </a:prstGeom>
          <a:noFill/>
        </p:spPr>
        <p:txBody>
          <a:bodyPr wrap="square" rtlCol="0">
            <a:spAutoFit/>
          </a:bodyPr>
          <a:lstStyle/>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Introduction</a:t>
            </a: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Tools &amp; Technologies</a:t>
            </a: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System Requirements</a:t>
            </a: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Objective</a:t>
            </a: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Modules/Libraries Used</a:t>
            </a: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Implementation</a:t>
            </a: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Tasks</a:t>
            </a: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Advantages/Disadvantages</a:t>
            </a: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Scope of the project</a:t>
            </a: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Conclusion</a:t>
            </a: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References</a:t>
            </a:r>
          </a:p>
        </p:txBody>
      </p:sp>
      <p:pic>
        <p:nvPicPr>
          <p:cNvPr id="7" name="Picture 6">
            <a:extLst>
              <a:ext uri="{FF2B5EF4-FFF2-40B4-BE49-F238E27FC236}">
                <a16:creationId xmlns:a16="http://schemas.microsoft.com/office/drawing/2014/main" id="{A7566B4C-08EE-406E-ADDB-523A637B568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1440864"/>
            <a:ext cx="3684232" cy="4693606"/>
          </a:xfrm>
          <a:prstGeom prst="rect">
            <a:avLst/>
          </a:prstGeom>
        </p:spPr>
      </p:pic>
      <p:sp>
        <p:nvSpPr>
          <p:cNvPr id="4" name="Oval 3">
            <a:extLst>
              <a:ext uri="{FF2B5EF4-FFF2-40B4-BE49-F238E27FC236}">
                <a16:creationId xmlns:a16="http://schemas.microsoft.com/office/drawing/2014/main" id="{EB15ACF3-0F74-B071-1296-7CF326949F85}"/>
              </a:ext>
            </a:extLst>
          </p:cNvPr>
          <p:cNvSpPr/>
          <p:nvPr/>
        </p:nvSpPr>
        <p:spPr>
          <a:xfrm>
            <a:off x="-2963661" y="-200968"/>
            <a:ext cx="2325949" cy="2299316"/>
          </a:xfrm>
          <a:prstGeom prst="ellipse">
            <a:avLst/>
          </a:prstGeom>
          <a:blipFill dpi="0" rotWithShape="1">
            <a:blip r:embed="rId3">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Oval 4">
            <a:extLst>
              <a:ext uri="{FF2B5EF4-FFF2-40B4-BE49-F238E27FC236}">
                <a16:creationId xmlns:a16="http://schemas.microsoft.com/office/drawing/2014/main" id="{55A735B6-E0AE-93D7-C6B4-C56138A150CC}"/>
              </a:ext>
            </a:extLst>
          </p:cNvPr>
          <p:cNvSpPr/>
          <p:nvPr/>
        </p:nvSpPr>
        <p:spPr>
          <a:xfrm>
            <a:off x="12293815" y="-200968"/>
            <a:ext cx="2325949" cy="2186126"/>
          </a:xfrm>
          <a:prstGeom prst="ellipse">
            <a:avLst/>
          </a:prstGeom>
          <a:blipFill dpi="0" rotWithShape="1">
            <a:blip r:embed="rId4">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74315166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AB3E651-3BD1-4989-A662-5C0FE12AA4CF}"/>
              </a:ext>
            </a:extLst>
          </p:cNvPr>
          <p:cNvSpPr txBox="1"/>
          <p:nvPr/>
        </p:nvSpPr>
        <p:spPr>
          <a:xfrm>
            <a:off x="3923930" y="177553"/>
            <a:ext cx="3781887" cy="646331"/>
          </a:xfrm>
          <a:prstGeom prst="rect">
            <a:avLst/>
          </a:prstGeom>
          <a:noFill/>
        </p:spPr>
        <p:txBody>
          <a:bodyPr wrap="square" rtlCol="0">
            <a:spAutoFit/>
          </a:bodyPr>
          <a:lstStyle/>
          <a:p>
            <a:r>
              <a:rPr lang="en-US" sz="3600" b="1" dirty="0">
                <a:latin typeface="Times New Roman" panose="02020603050405020304" pitchFamily="18" charset="0"/>
                <a:cs typeface="Times New Roman" panose="02020603050405020304" pitchFamily="18" charset="0"/>
              </a:rPr>
              <a:t>REFERENCES</a:t>
            </a:r>
            <a:endParaRPr lang="en-IN" sz="3600" b="1"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E07F8BED-720F-477C-94F7-3558ED33B114}"/>
              </a:ext>
            </a:extLst>
          </p:cNvPr>
          <p:cNvSpPr txBox="1"/>
          <p:nvPr/>
        </p:nvSpPr>
        <p:spPr>
          <a:xfrm>
            <a:off x="585927" y="1582340"/>
            <a:ext cx="7599285" cy="3693319"/>
          </a:xfrm>
          <a:prstGeom prst="rect">
            <a:avLst/>
          </a:prstGeom>
          <a:noFill/>
        </p:spPr>
        <p:txBody>
          <a:bodyPr wrap="square" rtlCol="0">
            <a:spAutoFit/>
          </a:bodyPr>
          <a:lstStyle/>
          <a:p>
            <a:pPr marL="285750" indent="-285750">
              <a:buFont typeface="Wingdings" panose="05000000000000000000" pitchFamily="2" charset="2"/>
              <a:buChar char="q"/>
            </a:pPr>
            <a:r>
              <a:rPr lang="en-US" dirty="0"/>
              <a:t>Python : </a:t>
            </a:r>
            <a:r>
              <a:rPr lang="en-US" dirty="0">
                <a:hlinkClick r:id="rId2"/>
              </a:rPr>
              <a:t>https://www.python.org/</a:t>
            </a:r>
            <a:endParaRPr lang="en-US" dirty="0"/>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Pyttsx3 : https://cutt.ly/ObvJsYr</a:t>
            </a:r>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err="1"/>
              <a:t>Pyaudio</a:t>
            </a:r>
            <a:r>
              <a:rPr lang="en-US" dirty="0"/>
              <a:t> : </a:t>
            </a:r>
            <a:r>
              <a:rPr lang="en-US" dirty="0">
                <a:hlinkClick r:id="rId3"/>
              </a:rPr>
              <a:t>https://cutt.ly/gbvJuT9</a:t>
            </a:r>
            <a:endParaRPr lang="en-US" dirty="0"/>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YouTube : </a:t>
            </a:r>
            <a:r>
              <a:rPr lang="en-US" dirty="0">
                <a:hlinkClick r:id="rId4"/>
              </a:rPr>
              <a:t>https://youtu.be/Lp9Ftuq2sVI</a:t>
            </a:r>
            <a:endParaRPr lang="en-US" dirty="0"/>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Visual Studio Code : </a:t>
            </a:r>
            <a:r>
              <a:rPr lang="en-US" dirty="0">
                <a:hlinkClick r:id="rId5"/>
              </a:rPr>
              <a:t>https://code.visualstudio.com/</a:t>
            </a:r>
            <a:endParaRPr lang="en-US" dirty="0"/>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endParaRPr lang="en-IN" dirty="0"/>
          </a:p>
        </p:txBody>
      </p:sp>
    </p:spTree>
    <p:extLst>
      <p:ext uri="{BB962C8B-B14F-4D97-AF65-F5344CB8AC3E}">
        <p14:creationId xmlns:p14="http://schemas.microsoft.com/office/powerpoint/2010/main" val="80058875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CB68B33-754D-423C-AAC6-858AFCCA6BEF}"/>
              </a:ext>
            </a:extLst>
          </p:cNvPr>
          <p:cNvSpPr txBox="1"/>
          <p:nvPr/>
        </p:nvSpPr>
        <p:spPr>
          <a:xfrm>
            <a:off x="1936811" y="2281562"/>
            <a:ext cx="8318377" cy="1569660"/>
          </a:xfrm>
          <a:prstGeom prst="rect">
            <a:avLst/>
          </a:prstGeom>
          <a:noFill/>
        </p:spPr>
        <p:txBody>
          <a:bodyPr wrap="square" rtlCol="0">
            <a:spAutoFit/>
          </a:bodyPr>
          <a:lstStyle/>
          <a:p>
            <a:r>
              <a:rPr lang="en-IN" sz="9600" dirty="0">
                <a:latin typeface="Algerian" panose="04020705040A02060702" pitchFamily="82" charset="0"/>
              </a:rPr>
              <a:t>THANK YOU !!</a:t>
            </a:r>
          </a:p>
        </p:txBody>
      </p:sp>
    </p:spTree>
    <p:extLst>
      <p:ext uri="{BB962C8B-B14F-4D97-AF65-F5344CB8AC3E}">
        <p14:creationId xmlns:p14="http://schemas.microsoft.com/office/powerpoint/2010/main" val="174943259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2AF258B-CDCF-4FE3-ACF0-8B97AAF5B117}"/>
              </a:ext>
            </a:extLst>
          </p:cNvPr>
          <p:cNvSpPr txBox="1"/>
          <p:nvPr/>
        </p:nvSpPr>
        <p:spPr>
          <a:xfrm>
            <a:off x="5881548" y="201208"/>
            <a:ext cx="4634144" cy="461665"/>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TOOLS &amp; TECHNOLOGIES</a:t>
            </a:r>
            <a:endParaRPr lang="en-IN" sz="2400" dirty="0">
              <a:latin typeface="Times New Roman" panose="02020603050405020304" pitchFamily="18" charset="0"/>
              <a:cs typeface="Times New Roman" panose="02020603050405020304" pitchFamily="18" charset="0"/>
            </a:endParaRPr>
          </a:p>
        </p:txBody>
      </p:sp>
      <p:sp>
        <p:nvSpPr>
          <p:cNvPr id="3" name="Oval 2">
            <a:extLst>
              <a:ext uri="{FF2B5EF4-FFF2-40B4-BE49-F238E27FC236}">
                <a16:creationId xmlns:a16="http://schemas.microsoft.com/office/drawing/2014/main" id="{302F47BC-9EE4-409B-A1C7-17FACB4EFA28}"/>
              </a:ext>
            </a:extLst>
          </p:cNvPr>
          <p:cNvSpPr/>
          <p:nvPr/>
        </p:nvSpPr>
        <p:spPr>
          <a:xfrm>
            <a:off x="4594286" y="925612"/>
            <a:ext cx="2325949" cy="2299316"/>
          </a:xfrm>
          <a:prstGeom prst="ellipse">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Oval 3">
            <a:extLst>
              <a:ext uri="{FF2B5EF4-FFF2-40B4-BE49-F238E27FC236}">
                <a16:creationId xmlns:a16="http://schemas.microsoft.com/office/drawing/2014/main" id="{AAE444C6-1987-47B7-A2EE-DB0E1F0E16E8}"/>
              </a:ext>
            </a:extLst>
          </p:cNvPr>
          <p:cNvSpPr/>
          <p:nvPr/>
        </p:nvSpPr>
        <p:spPr>
          <a:xfrm>
            <a:off x="8982630" y="873526"/>
            <a:ext cx="2325949" cy="2186126"/>
          </a:xfrm>
          <a:prstGeom prst="ellipse">
            <a:avLst/>
          </a:prstGeom>
          <a:blipFill dpi="0" rotWithShape="1">
            <a:blip r:embed="rId3">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TextBox 4">
            <a:extLst>
              <a:ext uri="{FF2B5EF4-FFF2-40B4-BE49-F238E27FC236}">
                <a16:creationId xmlns:a16="http://schemas.microsoft.com/office/drawing/2014/main" id="{E9B2B441-A558-4C7B-8038-25AF9899F970}"/>
              </a:ext>
            </a:extLst>
          </p:cNvPr>
          <p:cNvSpPr txBox="1"/>
          <p:nvPr/>
        </p:nvSpPr>
        <p:spPr>
          <a:xfrm>
            <a:off x="208716" y="3491927"/>
            <a:ext cx="3835154" cy="461665"/>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SYSTEM REQUIREMENTS</a:t>
            </a:r>
            <a:endParaRPr lang="en-IN" sz="2400"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FEE7EDB8-E127-4F30-AFAA-ACAE81148A5A}"/>
              </a:ext>
            </a:extLst>
          </p:cNvPr>
          <p:cNvSpPr txBox="1"/>
          <p:nvPr/>
        </p:nvSpPr>
        <p:spPr>
          <a:xfrm>
            <a:off x="346228" y="4272677"/>
            <a:ext cx="4518734" cy="2585323"/>
          </a:xfrm>
          <a:prstGeom prst="rect">
            <a:avLst/>
          </a:prstGeom>
          <a:noFill/>
        </p:spPr>
        <p:txBody>
          <a:bodyPr wrap="square" rtlCol="0">
            <a:spAutoFit/>
          </a:bodyPr>
          <a:lstStyle/>
          <a:p>
            <a:pPr marL="285750" indent="-285750">
              <a:buFont typeface="Wingdings" panose="05000000000000000000" pitchFamily="2" charset="2"/>
              <a:buChar char="q"/>
            </a:pPr>
            <a:r>
              <a:rPr lang="en-US" dirty="0"/>
              <a:t>OS : Windows 7 or above</a:t>
            </a:r>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RAM : 4GB or above</a:t>
            </a:r>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Hard Drive : 250 MB HDD</a:t>
            </a:r>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Processor : Intel Dual Core</a:t>
            </a:r>
            <a:r>
              <a:rPr lang="en-IN" dirty="0"/>
              <a:t> </a:t>
            </a:r>
          </a:p>
          <a:p>
            <a:pPr marL="285750" indent="-285750">
              <a:buFont typeface="Wingdings" panose="05000000000000000000" pitchFamily="2" charset="2"/>
              <a:buChar char="q"/>
            </a:pPr>
            <a:endParaRPr lang="en-IN" dirty="0"/>
          </a:p>
          <a:p>
            <a:pPr marL="285750" indent="-285750">
              <a:buFont typeface="Wingdings" panose="05000000000000000000" pitchFamily="2" charset="2"/>
              <a:buChar char="q"/>
            </a:pPr>
            <a:endParaRPr lang="en-US" dirty="0"/>
          </a:p>
        </p:txBody>
      </p:sp>
      <p:sp>
        <p:nvSpPr>
          <p:cNvPr id="8" name="TextBox 7">
            <a:extLst>
              <a:ext uri="{FF2B5EF4-FFF2-40B4-BE49-F238E27FC236}">
                <a16:creationId xmlns:a16="http://schemas.microsoft.com/office/drawing/2014/main" id="{5C89C3F3-7725-401F-888F-0ED9ACB0CE3C}"/>
              </a:ext>
            </a:extLst>
          </p:cNvPr>
          <p:cNvSpPr txBox="1"/>
          <p:nvPr/>
        </p:nvSpPr>
        <p:spPr>
          <a:xfrm>
            <a:off x="5106048" y="3224928"/>
            <a:ext cx="1740023" cy="375891"/>
          </a:xfrm>
          <a:prstGeom prst="rect">
            <a:avLst/>
          </a:prstGeom>
          <a:noFill/>
        </p:spPr>
        <p:txBody>
          <a:bodyPr wrap="square" rtlCol="0">
            <a:spAutoFit/>
          </a:bodyPr>
          <a:lstStyle/>
          <a:p>
            <a:r>
              <a:rPr lang="en-US" dirty="0"/>
              <a:t>Version : 3.8.3</a:t>
            </a:r>
            <a:endParaRPr lang="en-IN" dirty="0"/>
          </a:p>
        </p:txBody>
      </p:sp>
      <p:sp>
        <p:nvSpPr>
          <p:cNvPr id="10" name="TextBox 9">
            <a:extLst>
              <a:ext uri="{FF2B5EF4-FFF2-40B4-BE49-F238E27FC236}">
                <a16:creationId xmlns:a16="http://schemas.microsoft.com/office/drawing/2014/main" id="{FF0B4BEA-07E7-45BB-8F79-0A395F230A50}"/>
              </a:ext>
            </a:extLst>
          </p:cNvPr>
          <p:cNvSpPr txBox="1"/>
          <p:nvPr/>
        </p:nvSpPr>
        <p:spPr>
          <a:xfrm>
            <a:off x="9275592" y="3155394"/>
            <a:ext cx="1740023" cy="375891"/>
          </a:xfrm>
          <a:prstGeom prst="rect">
            <a:avLst/>
          </a:prstGeom>
          <a:noFill/>
        </p:spPr>
        <p:txBody>
          <a:bodyPr wrap="square" rtlCol="0">
            <a:spAutoFit/>
          </a:bodyPr>
          <a:lstStyle/>
          <a:p>
            <a:r>
              <a:rPr lang="en-US" dirty="0"/>
              <a:t>Version : 1.55.2</a:t>
            </a:r>
            <a:endParaRPr lang="en-IN" dirty="0"/>
          </a:p>
        </p:txBody>
      </p:sp>
    </p:spTree>
    <p:extLst>
      <p:ext uri="{BB962C8B-B14F-4D97-AF65-F5344CB8AC3E}">
        <p14:creationId xmlns:p14="http://schemas.microsoft.com/office/powerpoint/2010/main" val="362900254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6125E5E-76A1-4937-AE77-145FA0EF3549}"/>
              </a:ext>
            </a:extLst>
          </p:cNvPr>
          <p:cNvSpPr txBox="1"/>
          <p:nvPr/>
        </p:nvSpPr>
        <p:spPr>
          <a:xfrm>
            <a:off x="2405849" y="301841"/>
            <a:ext cx="8433786" cy="1015663"/>
          </a:xfrm>
          <a:prstGeom prst="rect">
            <a:avLst/>
          </a:prstGeom>
          <a:noFill/>
        </p:spPr>
        <p:txBody>
          <a:bodyPr wrap="square" rtlCol="0">
            <a:spAutoFit/>
          </a:bodyPr>
          <a:lstStyle/>
          <a:p>
            <a:r>
              <a:rPr lang="en-IN" sz="6000" b="1" dirty="0">
                <a:latin typeface="Times New Roman" panose="02020603050405020304" pitchFamily="18" charset="0"/>
                <a:cs typeface="Times New Roman" panose="02020603050405020304" pitchFamily="18" charset="0"/>
              </a:rPr>
              <a:t>INTRODUCTION</a:t>
            </a:r>
          </a:p>
        </p:txBody>
      </p:sp>
      <p:sp>
        <p:nvSpPr>
          <p:cNvPr id="3" name="TextBox 2">
            <a:extLst>
              <a:ext uri="{FF2B5EF4-FFF2-40B4-BE49-F238E27FC236}">
                <a16:creationId xmlns:a16="http://schemas.microsoft.com/office/drawing/2014/main" id="{D7101224-1CE7-4519-9BD7-17DBCD21F3B2}"/>
              </a:ext>
            </a:extLst>
          </p:cNvPr>
          <p:cNvSpPr txBox="1"/>
          <p:nvPr/>
        </p:nvSpPr>
        <p:spPr>
          <a:xfrm>
            <a:off x="213064" y="1695635"/>
            <a:ext cx="10830757" cy="4524315"/>
          </a:xfrm>
          <a:prstGeom prst="rect">
            <a:avLst/>
          </a:prstGeom>
          <a:noFill/>
        </p:spPr>
        <p:txBody>
          <a:bodyPr wrap="square" rtlCol="0">
            <a:spAutoFit/>
          </a:bodyPr>
          <a:lstStyle/>
          <a:p>
            <a:pPr marL="285750" indent="-285750">
              <a:buFont typeface="Wingdings" panose="05000000000000000000" pitchFamily="2" charset="2"/>
              <a:buChar char="q"/>
            </a:pPr>
            <a:r>
              <a:rPr lang="en-US" b="0" i="0" dirty="0">
                <a:effectLst/>
                <a:latin typeface="Times New Roman" panose="02020603050405020304" pitchFamily="18" charset="0"/>
                <a:cs typeface="Times New Roman" panose="02020603050405020304" pitchFamily="18" charset="0"/>
              </a:rPr>
              <a:t>Have you ever wondered how cool it would be to have your own assistant? Imagine how easier it would be doing Wikipedia searches without opening web browsers, and performing many other daily tasks like playing music with the help of a single voice command, opening different browsers in just a voice command. </a:t>
            </a:r>
            <a:r>
              <a:rPr lang="en-IN" dirty="0">
                <a:latin typeface="Times New Roman" panose="02020603050405020304" pitchFamily="18" charset="0"/>
                <a:cs typeface="Times New Roman" panose="02020603050405020304" pitchFamily="18" charset="0"/>
              </a:rPr>
              <a:t>This project is simple desktop voice assistant built with python named as “Jarvis Desktop Voice Assistant”. This project is fully completed and error free. It was compiled in VS Code Editor.</a:t>
            </a:r>
          </a:p>
          <a:p>
            <a:pPr marL="285750" indent="-285750">
              <a:buFont typeface="Wingdings" panose="05000000000000000000" pitchFamily="2" charset="2"/>
              <a:buChar char="q"/>
            </a:pPr>
            <a:endParaRPr lang="en-IN" dirty="0"/>
          </a:p>
          <a:p>
            <a:endParaRPr lang="en-IN" dirty="0"/>
          </a:p>
          <a:p>
            <a:pPr marL="285750" indent="-285750">
              <a:buFont typeface="Wingdings" panose="05000000000000000000" pitchFamily="2" charset="2"/>
              <a:buChar char="q"/>
            </a:pPr>
            <a:r>
              <a:rPr lang="en-US" b="0" i="0" dirty="0">
                <a:effectLst/>
                <a:latin typeface="Times New Roman" panose="02020603050405020304" pitchFamily="18" charset="0"/>
                <a:cs typeface="Times New Roman" panose="02020603050405020304" pitchFamily="18" charset="0"/>
              </a:rPr>
              <a:t>A virtual assistant, also called an AI assistant or digital assistant, is an application program that understands natural language voice commands and completes tasks for the user.</a:t>
            </a:r>
            <a:r>
              <a:rPr lang="en-US" dirty="0"/>
              <a:t> </a:t>
            </a:r>
            <a:r>
              <a:rPr lang="en-US" dirty="0">
                <a:latin typeface="Times New Roman" panose="02020603050405020304" pitchFamily="18" charset="0"/>
                <a:cs typeface="Times New Roman" panose="02020603050405020304" pitchFamily="18" charset="0"/>
              </a:rPr>
              <a:t>The whole concept based on how can we make our life easier or how can we automate the things by just using our voice command. When the project is being executed then first of all it greets the user as per the time. After that it just listen your command in form of voice and just that that thing according to your command.</a:t>
            </a:r>
          </a:p>
          <a:p>
            <a:pPr marL="285750" indent="-285750">
              <a:buFont typeface="Wingdings" panose="05000000000000000000" pitchFamily="2" charset="2"/>
              <a:buChar char="q"/>
            </a:pPr>
            <a:endParaRPr lang="en-US"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dirty="0">
                <a:latin typeface="Times New Roman" panose="02020603050405020304" pitchFamily="18" charset="0"/>
                <a:cs typeface="Times New Roman" panose="02020603050405020304" pitchFamily="18" charset="0"/>
              </a:rPr>
              <a:t>It is implemented in “PYTHON Programming Language” in which implementation is very easy. For every sort of work there is module present in python which makes the thing very easy and effective to do. It is user friendly and easy to understandable for new user.</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7519373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F2845C5-0D48-4DE0-BFE0-5ABEE1878805}"/>
              </a:ext>
            </a:extLst>
          </p:cNvPr>
          <p:cNvSpPr txBox="1"/>
          <p:nvPr/>
        </p:nvSpPr>
        <p:spPr>
          <a:xfrm>
            <a:off x="3116062" y="291158"/>
            <a:ext cx="7137646" cy="1015663"/>
          </a:xfrm>
          <a:prstGeom prst="rect">
            <a:avLst/>
          </a:prstGeom>
          <a:noFill/>
        </p:spPr>
        <p:txBody>
          <a:bodyPr wrap="square" rtlCol="0">
            <a:spAutoFit/>
          </a:bodyPr>
          <a:lstStyle/>
          <a:p>
            <a:r>
              <a:rPr lang="en-IN" sz="6000" b="1" dirty="0">
                <a:latin typeface="Times New Roman" panose="02020603050405020304" pitchFamily="18" charset="0"/>
                <a:cs typeface="Times New Roman" panose="02020603050405020304" pitchFamily="18" charset="0"/>
              </a:rPr>
              <a:t>OBJECTIVE</a:t>
            </a:r>
          </a:p>
        </p:txBody>
      </p:sp>
      <p:sp>
        <p:nvSpPr>
          <p:cNvPr id="3" name="TextBox 2">
            <a:extLst>
              <a:ext uri="{FF2B5EF4-FFF2-40B4-BE49-F238E27FC236}">
                <a16:creationId xmlns:a16="http://schemas.microsoft.com/office/drawing/2014/main" id="{E38A5634-620E-45E4-9113-30BBCF85D741}"/>
              </a:ext>
            </a:extLst>
          </p:cNvPr>
          <p:cNvSpPr txBox="1"/>
          <p:nvPr/>
        </p:nvSpPr>
        <p:spPr>
          <a:xfrm>
            <a:off x="150920" y="1793290"/>
            <a:ext cx="11890159" cy="4247317"/>
          </a:xfrm>
          <a:prstGeom prst="rect">
            <a:avLst/>
          </a:prstGeom>
          <a:noFill/>
        </p:spPr>
        <p:txBody>
          <a:bodyPr wrap="square" rtlCol="0">
            <a:spAutoFit/>
          </a:bodyPr>
          <a:lstStyle/>
          <a:p>
            <a:pPr marL="285750" indent="-285750">
              <a:buFont typeface="Wingdings" panose="05000000000000000000" pitchFamily="2" charset="2"/>
              <a:buChar char="q"/>
            </a:pPr>
            <a:r>
              <a:rPr lang="en-US" sz="3000" b="1" dirty="0">
                <a:latin typeface="Times New Roman" panose="02020603050405020304" pitchFamily="18" charset="0"/>
                <a:cs typeface="Times New Roman" panose="02020603050405020304" pitchFamily="18" charset="0"/>
              </a:rPr>
              <a:t>To Become familiar with the concepts of Python Language.</a:t>
            </a:r>
          </a:p>
          <a:p>
            <a:endParaRPr lang="en-US" sz="3000" b="1"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3000" b="1" dirty="0">
                <a:latin typeface="Times New Roman" panose="02020603050405020304" pitchFamily="18" charset="0"/>
                <a:cs typeface="Times New Roman" panose="02020603050405020304" pitchFamily="18" charset="0"/>
              </a:rPr>
              <a:t>To Implement the concepts of basic and intermediate python operations for making this project used in real life.</a:t>
            </a:r>
          </a:p>
          <a:p>
            <a:endParaRPr lang="en-US" sz="3000" b="1"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3000" b="1" dirty="0">
                <a:latin typeface="Times New Roman" panose="02020603050405020304" pitchFamily="18" charset="0"/>
                <a:cs typeface="Times New Roman" panose="02020603050405020304" pitchFamily="18" charset="0"/>
              </a:rPr>
              <a:t>To become familiar with different modules and libraries. </a:t>
            </a:r>
          </a:p>
          <a:p>
            <a:endParaRPr lang="en-US" sz="3000" b="1"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3000" b="1" dirty="0">
                <a:latin typeface="Times New Roman" panose="02020603050405020304" pitchFamily="18" charset="0"/>
                <a:cs typeface="Times New Roman" panose="02020603050405020304" pitchFamily="18" charset="0"/>
              </a:rPr>
              <a:t>To make ease for the users to automate the things by using own voice commands.</a:t>
            </a:r>
            <a:endParaRPr lang="en-IN" sz="3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5440704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AB6C2E7-01DA-4BFB-95CF-5F1250CF5CB4}"/>
              </a:ext>
            </a:extLst>
          </p:cNvPr>
          <p:cNvSpPr txBox="1"/>
          <p:nvPr/>
        </p:nvSpPr>
        <p:spPr>
          <a:xfrm>
            <a:off x="2780190" y="210990"/>
            <a:ext cx="6631619" cy="769441"/>
          </a:xfrm>
          <a:prstGeom prst="rect">
            <a:avLst/>
          </a:prstGeom>
          <a:noFill/>
        </p:spPr>
        <p:txBody>
          <a:bodyPr wrap="square" rtlCol="0">
            <a:spAutoFit/>
          </a:bodyPr>
          <a:lstStyle/>
          <a:p>
            <a:r>
              <a:rPr lang="en-IN" sz="4400" b="1" dirty="0">
                <a:latin typeface="Times New Roman" panose="02020603050405020304" pitchFamily="18" charset="0"/>
                <a:cs typeface="Times New Roman" panose="02020603050405020304" pitchFamily="18" charset="0"/>
              </a:rPr>
              <a:t>Moules/Libraries Used:</a:t>
            </a:r>
          </a:p>
        </p:txBody>
      </p:sp>
      <p:sp>
        <p:nvSpPr>
          <p:cNvPr id="4" name="TextBox 3">
            <a:extLst>
              <a:ext uri="{FF2B5EF4-FFF2-40B4-BE49-F238E27FC236}">
                <a16:creationId xmlns:a16="http://schemas.microsoft.com/office/drawing/2014/main" id="{456CBF62-3942-45F2-B40C-67D8246D2186}"/>
              </a:ext>
            </a:extLst>
          </p:cNvPr>
          <p:cNvSpPr txBox="1"/>
          <p:nvPr/>
        </p:nvSpPr>
        <p:spPr>
          <a:xfrm>
            <a:off x="284086" y="1256467"/>
            <a:ext cx="10582183" cy="5601533"/>
          </a:xfrm>
          <a:prstGeom prst="rect">
            <a:avLst/>
          </a:prstGeom>
          <a:noFill/>
        </p:spPr>
        <p:txBody>
          <a:bodyPr wrap="square" rtlCol="0">
            <a:spAutoFit/>
          </a:bodyPr>
          <a:lstStyle/>
          <a:p>
            <a:pPr marL="285750" indent="-285750">
              <a:buFont typeface="Wingdings" panose="05000000000000000000" pitchFamily="2" charset="2"/>
              <a:buChar char="q"/>
            </a:pPr>
            <a:r>
              <a:rPr lang="en-IN" sz="2000" dirty="0">
                <a:latin typeface="Times New Roman" panose="02020603050405020304" pitchFamily="18" charset="0"/>
                <a:cs typeface="Times New Roman" panose="02020603050405020304" pitchFamily="18" charset="0"/>
              </a:rPr>
              <a:t>Pyttsx3</a:t>
            </a:r>
          </a:p>
          <a:p>
            <a:pPr marL="285750" indent="-285750">
              <a:buFont typeface="Wingdings" panose="05000000000000000000" pitchFamily="2" charset="2"/>
              <a:buChar char="v"/>
            </a:pPr>
            <a:r>
              <a:rPr lang="en-US" sz="2000" b="0" i="0" dirty="0">
                <a:effectLst/>
                <a:latin typeface="Times New Roman" panose="02020603050405020304" pitchFamily="18" charset="0"/>
                <a:cs typeface="Times New Roman" panose="02020603050405020304" pitchFamily="18" charset="0"/>
              </a:rPr>
              <a:t>A python library that will help us to convert text to speech. In short, it is a text-to-speech library.</a:t>
            </a:r>
          </a:p>
          <a:p>
            <a:pPr marL="285750" indent="-285750">
              <a:buFont typeface="Wingdings" panose="05000000000000000000" pitchFamily="2" charset="2"/>
              <a:buChar char="v"/>
            </a:pPr>
            <a:r>
              <a:rPr lang="en-US" sz="2000" b="0" i="0" dirty="0">
                <a:effectLst/>
                <a:latin typeface="Times New Roman" panose="02020603050405020304" pitchFamily="18" charset="0"/>
                <a:cs typeface="Times New Roman" panose="02020603050405020304" pitchFamily="18" charset="0"/>
              </a:rPr>
              <a:t>It works offline, and it is compatible with Python 2 as well as Python 3.</a:t>
            </a:r>
          </a:p>
          <a:p>
            <a:endParaRPr lang="en-IN" sz="20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sz="2000" dirty="0">
                <a:latin typeface="Times New Roman" panose="02020603050405020304" pitchFamily="18" charset="0"/>
                <a:cs typeface="Times New Roman" panose="02020603050405020304" pitchFamily="18" charset="0"/>
              </a:rPr>
              <a:t>Datetime</a:t>
            </a:r>
          </a:p>
          <a:p>
            <a:pPr marL="285750" indent="-285750">
              <a:buFont typeface="Wingdings" panose="05000000000000000000" pitchFamily="2" charset="2"/>
              <a:buChar char="v"/>
            </a:pPr>
            <a:r>
              <a:rPr lang="en-US" sz="2000" b="0" i="0" dirty="0">
                <a:effectLst/>
                <a:latin typeface="Times New Roman" panose="02020603050405020304" pitchFamily="18" charset="0"/>
                <a:cs typeface="Times New Roman" panose="02020603050405020304" pitchFamily="18" charset="0"/>
              </a:rPr>
              <a:t>To provide current or live time to Assistant.</a:t>
            </a:r>
          </a:p>
          <a:p>
            <a:pPr marL="285750" indent="-285750">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Used for greeting user according to time.</a:t>
            </a:r>
          </a:p>
          <a:p>
            <a:pPr marL="285750" indent="-285750">
              <a:buFont typeface="Wingdings" panose="05000000000000000000" pitchFamily="2" charset="2"/>
              <a:buChar char="v"/>
            </a:pPr>
            <a:endParaRPr lang="en-US" sz="20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000" dirty="0">
                <a:latin typeface="Times New Roman" panose="02020603050405020304" pitchFamily="18" charset="0"/>
                <a:cs typeface="Times New Roman" panose="02020603050405020304" pitchFamily="18" charset="0"/>
              </a:rPr>
              <a:t>Speech Recognition</a:t>
            </a:r>
          </a:p>
          <a:p>
            <a:pPr marL="285750" indent="-285750">
              <a:buFont typeface="Wingdings" panose="05000000000000000000" pitchFamily="2" charset="2"/>
              <a:buChar char="v"/>
            </a:pPr>
            <a:r>
              <a:rPr lang="en-US" sz="2000" b="0" i="0" dirty="0">
                <a:effectLst/>
                <a:latin typeface="Times New Roman" panose="02020603050405020304" pitchFamily="18" charset="0"/>
                <a:cs typeface="Times New Roman" panose="02020603050405020304" pitchFamily="18" charset="0"/>
              </a:rPr>
              <a:t>Library for performing speech recognition, with support for several engines and APIs, online and offline.</a:t>
            </a:r>
          </a:p>
          <a:p>
            <a:pPr marL="285750" indent="-285750">
              <a:buFont typeface="Wingdings" panose="05000000000000000000" pitchFamily="2" charset="2"/>
              <a:buChar char="v"/>
            </a:pPr>
            <a:r>
              <a:rPr lang="en-IN" sz="2000" dirty="0">
                <a:latin typeface="Times New Roman" panose="02020603050405020304" pitchFamily="18" charset="0"/>
                <a:cs typeface="Times New Roman" panose="02020603050405020304" pitchFamily="18" charset="0"/>
              </a:rPr>
              <a:t>Used for taking input from microphone as a source to perform tasks.</a:t>
            </a:r>
          </a:p>
          <a:p>
            <a:pPr marL="285750" indent="-285750">
              <a:buFont typeface="Wingdings" panose="05000000000000000000" pitchFamily="2" charset="2"/>
              <a:buChar char="v"/>
            </a:pPr>
            <a:endParaRPr lang="en-IN" sz="20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sz="2000" dirty="0">
                <a:latin typeface="Times New Roman" panose="02020603050405020304" pitchFamily="18" charset="0"/>
                <a:cs typeface="Times New Roman" panose="02020603050405020304" pitchFamily="18" charset="0"/>
              </a:rPr>
              <a:t>Wikipedia</a:t>
            </a:r>
          </a:p>
          <a:p>
            <a:pPr marL="285750" indent="-285750">
              <a:buFont typeface="Wingdings" panose="05000000000000000000" pitchFamily="2" charset="2"/>
              <a:buChar char="v"/>
            </a:pPr>
            <a:r>
              <a:rPr lang="en-US" sz="2000" i="0" dirty="0">
                <a:effectLst/>
                <a:latin typeface="Times New Roman" panose="02020603050405020304" pitchFamily="18" charset="0"/>
                <a:cs typeface="Times New Roman" panose="02020603050405020304" pitchFamily="18" charset="0"/>
              </a:rPr>
              <a:t>Wikipedia</a:t>
            </a:r>
            <a:r>
              <a:rPr lang="en-US" sz="2000" b="0" i="0" dirty="0">
                <a:effectLst/>
                <a:latin typeface="Times New Roman" panose="02020603050405020304" pitchFamily="18" charset="0"/>
                <a:cs typeface="Times New Roman" panose="02020603050405020304" pitchFamily="18" charset="0"/>
              </a:rPr>
              <a:t> is a </a:t>
            </a:r>
            <a:r>
              <a:rPr lang="en-US" sz="2000" i="0" dirty="0">
                <a:effectLst/>
                <a:latin typeface="Times New Roman" panose="02020603050405020304" pitchFamily="18" charset="0"/>
                <a:cs typeface="Times New Roman" panose="02020603050405020304" pitchFamily="18" charset="0"/>
              </a:rPr>
              <a:t>Python library </a:t>
            </a:r>
            <a:r>
              <a:rPr lang="en-US" sz="2000" b="0" i="0" dirty="0">
                <a:effectLst/>
                <a:latin typeface="Times New Roman" panose="02020603050405020304" pitchFamily="18" charset="0"/>
                <a:cs typeface="Times New Roman" panose="02020603050405020304" pitchFamily="18" charset="0"/>
              </a:rPr>
              <a:t>that makes it easy to access and parse data from </a:t>
            </a:r>
            <a:r>
              <a:rPr lang="en-US" sz="2000" i="0" dirty="0">
                <a:effectLst/>
                <a:latin typeface="Times New Roman" panose="02020603050405020304" pitchFamily="18" charset="0"/>
                <a:cs typeface="Times New Roman" panose="02020603050405020304" pitchFamily="18" charset="0"/>
              </a:rPr>
              <a:t>Wikipedia.</a:t>
            </a:r>
          </a:p>
          <a:p>
            <a:pPr marL="285750" indent="-285750">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It helps the user to get results for a particular query or search.</a:t>
            </a:r>
            <a:endParaRPr lang="en-IN" sz="20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v"/>
            </a:pPr>
            <a:endParaRPr lang="en-IN" sz="20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200262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910B830-35D9-4791-8488-A1AEE44BC15D}"/>
              </a:ext>
            </a:extLst>
          </p:cNvPr>
          <p:cNvSpPr txBox="1"/>
          <p:nvPr/>
        </p:nvSpPr>
        <p:spPr>
          <a:xfrm>
            <a:off x="328474" y="541538"/>
            <a:ext cx="10369118" cy="5909310"/>
          </a:xfrm>
          <a:prstGeom prst="rect">
            <a:avLst/>
          </a:prstGeom>
          <a:noFill/>
        </p:spPr>
        <p:txBody>
          <a:bodyPr wrap="square" rtlCol="0">
            <a:spAutoFit/>
          </a:bodyPr>
          <a:lstStyle/>
          <a:p>
            <a:pPr marL="285750" indent="-285750">
              <a:buFont typeface="Wingdings" panose="05000000000000000000" pitchFamily="2" charset="2"/>
              <a:buChar char="q"/>
            </a:pPr>
            <a:r>
              <a:rPr lang="en-IN" sz="2000" dirty="0"/>
              <a:t>Web Browser</a:t>
            </a:r>
          </a:p>
          <a:p>
            <a:pPr marL="285750" indent="-285750">
              <a:buFont typeface="Wingdings" panose="05000000000000000000" pitchFamily="2" charset="2"/>
              <a:buChar char="v"/>
            </a:pPr>
            <a:r>
              <a:rPr lang="en-US" sz="2000" b="0" i="0" dirty="0">
                <a:effectLst/>
                <a:latin typeface="arial" panose="020B0604020202020204" pitchFamily="34" charset="0"/>
              </a:rPr>
              <a:t>The </a:t>
            </a:r>
            <a:r>
              <a:rPr lang="en-US" sz="2000" i="0" dirty="0">
                <a:effectLst/>
                <a:latin typeface="arial" panose="020B0604020202020204" pitchFamily="34" charset="0"/>
              </a:rPr>
              <a:t>web browser</a:t>
            </a:r>
            <a:r>
              <a:rPr lang="en-US" sz="2000" b="1" i="0" dirty="0">
                <a:effectLst/>
                <a:latin typeface="arial" panose="020B0604020202020204" pitchFamily="34" charset="0"/>
              </a:rPr>
              <a:t> module</a:t>
            </a:r>
            <a:r>
              <a:rPr lang="en-US" sz="2000" b="0" i="0" dirty="0">
                <a:effectLst/>
                <a:latin typeface="arial" panose="020B0604020202020204" pitchFamily="34" charset="0"/>
              </a:rPr>
              <a:t> provides </a:t>
            </a:r>
            <a:r>
              <a:rPr lang="en-US" sz="2000" b="1" i="0" dirty="0">
                <a:effectLst/>
                <a:latin typeface="arial" panose="020B0604020202020204" pitchFamily="34" charset="0"/>
              </a:rPr>
              <a:t>a</a:t>
            </a:r>
            <a:r>
              <a:rPr lang="en-US" sz="2000" b="0" i="0" dirty="0">
                <a:effectLst/>
                <a:latin typeface="arial" panose="020B0604020202020204" pitchFamily="34" charset="0"/>
              </a:rPr>
              <a:t> high-level interface to allow displaying </a:t>
            </a:r>
            <a:r>
              <a:rPr lang="en-US" sz="2000" i="0" dirty="0">
                <a:effectLst/>
                <a:latin typeface="arial" panose="020B0604020202020204" pitchFamily="34" charset="0"/>
              </a:rPr>
              <a:t>Web</a:t>
            </a:r>
            <a:r>
              <a:rPr lang="en-US" sz="2000" b="0" i="0" dirty="0">
                <a:effectLst/>
                <a:latin typeface="arial" panose="020B0604020202020204" pitchFamily="34" charset="0"/>
              </a:rPr>
              <a:t>-based documents to users</a:t>
            </a:r>
          </a:p>
          <a:p>
            <a:pPr marL="285750" indent="-285750">
              <a:buFont typeface="Wingdings" panose="05000000000000000000" pitchFamily="2" charset="2"/>
              <a:buChar char="v"/>
            </a:pPr>
            <a:r>
              <a:rPr lang="en-US" sz="2000" b="0" i="0" dirty="0">
                <a:effectLst/>
                <a:latin typeface="arial" panose="020B0604020202020204" pitchFamily="34" charset="0"/>
              </a:rPr>
              <a:t>Under most circumstances, simply calling the open() function from this </a:t>
            </a:r>
            <a:r>
              <a:rPr lang="en-US" sz="2000" i="0" dirty="0">
                <a:effectLst/>
                <a:latin typeface="arial" panose="020B0604020202020204" pitchFamily="34" charset="0"/>
              </a:rPr>
              <a:t>module</a:t>
            </a:r>
            <a:r>
              <a:rPr lang="en-US" sz="2000" b="0" i="0" dirty="0">
                <a:effectLst/>
                <a:latin typeface="arial" panose="020B0604020202020204" pitchFamily="34" charset="0"/>
              </a:rPr>
              <a:t> will do the right thing.</a:t>
            </a:r>
          </a:p>
          <a:p>
            <a:endParaRPr lang="en-US" sz="2000" dirty="0">
              <a:latin typeface="arial" panose="020B0604020202020204" pitchFamily="34" charset="0"/>
            </a:endParaRPr>
          </a:p>
          <a:p>
            <a:pPr marL="285750" indent="-285750">
              <a:buFont typeface="Wingdings" panose="05000000000000000000" pitchFamily="2" charset="2"/>
              <a:buChar char="q"/>
            </a:pPr>
            <a:r>
              <a:rPr lang="en-US" sz="2000" dirty="0">
                <a:latin typeface="arial" panose="020B0604020202020204" pitchFamily="34" charset="0"/>
              </a:rPr>
              <a:t>OS</a:t>
            </a:r>
          </a:p>
          <a:p>
            <a:pPr marL="285750" indent="-285750">
              <a:buFont typeface="Wingdings" panose="05000000000000000000" pitchFamily="2" charset="2"/>
              <a:buChar char="v"/>
            </a:pPr>
            <a:r>
              <a:rPr lang="en-US" sz="2000" b="0" i="0" dirty="0">
                <a:effectLst/>
                <a:latin typeface="arial" panose="020B0604020202020204" pitchFamily="34" charset="0"/>
              </a:rPr>
              <a:t>The</a:t>
            </a:r>
            <a:r>
              <a:rPr lang="en-US" sz="2000" b="1" i="0" dirty="0">
                <a:effectLst/>
                <a:latin typeface="arial" panose="020B0604020202020204" pitchFamily="34" charset="0"/>
              </a:rPr>
              <a:t> </a:t>
            </a:r>
            <a:r>
              <a:rPr lang="en-US" sz="2000" i="0" dirty="0">
                <a:effectLst/>
                <a:latin typeface="arial" panose="020B0604020202020204" pitchFamily="34" charset="0"/>
              </a:rPr>
              <a:t>OS module in Python </a:t>
            </a:r>
            <a:r>
              <a:rPr lang="en-US" sz="2000" b="0" i="0" dirty="0">
                <a:effectLst/>
                <a:latin typeface="arial" panose="020B0604020202020204" pitchFamily="34" charset="0"/>
              </a:rPr>
              <a:t>provides functions for interacting with the operating system.</a:t>
            </a:r>
          </a:p>
          <a:p>
            <a:pPr marL="285750" indent="-285750">
              <a:buFont typeface="Wingdings" panose="05000000000000000000" pitchFamily="2" charset="2"/>
              <a:buChar char="v"/>
            </a:pPr>
            <a:r>
              <a:rPr lang="en-US" sz="2000" b="0" i="0" dirty="0">
                <a:effectLst/>
                <a:latin typeface="arial" panose="020B0604020202020204" pitchFamily="34" charset="0"/>
              </a:rPr>
              <a:t>This</a:t>
            </a:r>
            <a:r>
              <a:rPr lang="en-US" sz="2000" b="1" i="0" dirty="0">
                <a:effectLst/>
                <a:latin typeface="arial" panose="020B0604020202020204" pitchFamily="34" charset="0"/>
              </a:rPr>
              <a:t> </a:t>
            </a:r>
            <a:r>
              <a:rPr lang="en-US" sz="2000" i="0" dirty="0">
                <a:effectLst/>
                <a:latin typeface="arial" panose="020B0604020202020204" pitchFamily="34" charset="0"/>
              </a:rPr>
              <a:t>module</a:t>
            </a:r>
            <a:r>
              <a:rPr lang="en-US" sz="2000" b="1" i="0" dirty="0">
                <a:effectLst/>
                <a:latin typeface="arial" panose="020B0604020202020204" pitchFamily="34" charset="0"/>
              </a:rPr>
              <a:t> </a:t>
            </a:r>
            <a:r>
              <a:rPr lang="en-US" sz="2000" b="0" i="0" dirty="0">
                <a:effectLst/>
                <a:latin typeface="arial" panose="020B0604020202020204" pitchFamily="34" charset="0"/>
              </a:rPr>
              <a:t>provides a portable way of using operating system-dependent functionality.</a:t>
            </a:r>
          </a:p>
          <a:p>
            <a:endParaRPr lang="en-US" sz="2000" dirty="0">
              <a:latin typeface="arial" panose="020B0604020202020204" pitchFamily="34" charset="0"/>
            </a:endParaRPr>
          </a:p>
          <a:p>
            <a:pPr marL="285750" indent="-285750">
              <a:buFont typeface="Wingdings" panose="05000000000000000000" pitchFamily="2" charset="2"/>
              <a:buChar char="q"/>
            </a:pPr>
            <a:r>
              <a:rPr lang="en-US" sz="2000" dirty="0">
                <a:latin typeface="arial" panose="020B0604020202020204" pitchFamily="34" charset="0"/>
              </a:rPr>
              <a:t>Random</a:t>
            </a:r>
          </a:p>
          <a:p>
            <a:pPr marL="285750" indent="-285750">
              <a:buFont typeface="Wingdings" panose="05000000000000000000" pitchFamily="2" charset="2"/>
              <a:buChar char="v"/>
            </a:pPr>
            <a:r>
              <a:rPr lang="en-US" sz="2000" dirty="0">
                <a:latin typeface="arial" panose="020B0604020202020204" pitchFamily="34" charset="0"/>
              </a:rPr>
              <a:t>We </a:t>
            </a:r>
            <a:r>
              <a:rPr lang="en-US" sz="2000" b="0" i="0" dirty="0">
                <a:effectLst/>
                <a:latin typeface="arial" panose="020B0604020202020204" pitchFamily="34" charset="0"/>
              </a:rPr>
              <a:t>can generate </a:t>
            </a:r>
            <a:r>
              <a:rPr lang="en-US" sz="2000" i="0" dirty="0">
                <a:effectLst/>
                <a:latin typeface="arial" panose="020B0604020202020204" pitchFamily="34" charset="0"/>
              </a:rPr>
              <a:t>random</a:t>
            </a:r>
            <a:r>
              <a:rPr lang="en-US" sz="2000" b="0" i="0" dirty="0">
                <a:effectLst/>
                <a:latin typeface="arial" panose="020B0604020202020204" pitchFamily="34" charset="0"/>
              </a:rPr>
              <a:t> numbers in </a:t>
            </a:r>
            <a:r>
              <a:rPr lang="en-US" sz="2000" i="0" dirty="0">
                <a:effectLst/>
                <a:latin typeface="arial" panose="020B0604020202020204" pitchFamily="34" charset="0"/>
              </a:rPr>
              <a:t>Python</a:t>
            </a:r>
            <a:r>
              <a:rPr lang="en-US" sz="2000" b="0" i="0" dirty="0">
                <a:effectLst/>
                <a:latin typeface="arial" panose="020B0604020202020204" pitchFamily="34" charset="0"/>
              </a:rPr>
              <a:t> by using </a:t>
            </a:r>
            <a:r>
              <a:rPr lang="en-US" sz="2000" i="0" dirty="0">
                <a:effectLst/>
                <a:latin typeface="arial" panose="020B0604020202020204" pitchFamily="34" charset="0"/>
              </a:rPr>
              <a:t>random module</a:t>
            </a:r>
            <a:r>
              <a:rPr lang="en-US" sz="2000" b="0" i="0" dirty="0">
                <a:effectLst/>
                <a:latin typeface="arial" panose="020B0604020202020204" pitchFamily="34" charset="0"/>
              </a:rPr>
              <a:t>.</a:t>
            </a:r>
          </a:p>
          <a:p>
            <a:pPr marL="285750" indent="-285750">
              <a:buFont typeface="Wingdings" panose="05000000000000000000" pitchFamily="2" charset="2"/>
              <a:buChar char="v"/>
            </a:pPr>
            <a:r>
              <a:rPr lang="en-US" sz="2000" b="0" i="0" dirty="0">
                <a:effectLst/>
                <a:latin typeface="arial" panose="020B0604020202020204" pitchFamily="34" charset="0"/>
              </a:rPr>
              <a:t>These are pseudo-</a:t>
            </a:r>
            <a:r>
              <a:rPr lang="en-US" sz="2000" i="0" dirty="0">
                <a:effectLst/>
                <a:latin typeface="arial" panose="020B0604020202020204" pitchFamily="34" charset="0"/>
              </a:rPr>
              <a:t>random</a:t>
            </a:r>
            <a:r>
              <a:rPr lang="en-US" sz="2000" b="0" i="0" dirty="0">
                <a:effectLst/>
                <a:latin typeface="arial" panose="020B0604020202020204" pitchFamily="34" charset="0"/>
              </a:rPr>
              <a:t> number as the sequence of number generated depends on the seed.</a:t>
            </a:r>
          </a:p>
          <a:p>
            <a:pPr marL="285750" indent="-285750">
              <a:buFont typeface="Wingdings" panose="05000000000000000000" pitchFamily="2" charset="2"/>
              <a:buChar char="v"/>
            </a:pPr>
            <a:endParaRPr lang="en-US" sz="2000" dirty="0">
              <a:latin typeface="arial" panose="020B0604020202020204" pitchFamily="34" charset="0"/>
            </a:endParaRPr>
          </a:p>
          <a:p>
            <a:pPr marL="285750" indent="-285750">
              <a:buFont typeface="Wingdings" panose="05000000000000000000" pitchFamily="2" charset="2"/>
              <a:buChar char="q"/>
            </a:pPr>
            <a:r>
              <a:rPr lang="en-US" sz="2000" dirty="0" err="1">
                <a:latin typeface="arial" panose="020B0604020202020204" pitchFamily="34" charset="0"/>
              </a:rPr>
              <a:t>PyAutoGui</a:t>
            </a:r>
            <a:endParaRPr lang="en-US" sz="2000" dirty="0">
              <a:latin typeface="arial" panose="020B0604020202020204" pitchFamily="34" charset="0"/>
            </a:endParaRPr>
          </a:p>
          <a:p>
            <a:pPr marL="285750" indent="-285750">
              <a:buFont typeface="Wingdings" panose="05000000000000000000" pitchFamily="2" charset="2"/>
              <a:buChar char="v"/>
            </a:pPr>
            <a:r>
              <a:rPr lang="en-US" sz="2000" i="0" dirty="0" err="1">
                <a:effectLst/>
                <a:latin typeface="arial" panose="020B0604020202020204" pitchFamily="34" charset="0"/>
              </a:rPr>
              <a:t>Pyautogui</a:t>
            </a:r>
            <a:r>
              <a:rPr lang="en-US" sz="2000" b="0" i="0" dirty="0">
                <a:effectLst/>
                <a:latin typeface="arial" panose="020B0604020202020204" pitchFamily="34" charset="0"/>
              </a:rPr>
              <a:t> is a </a:t>
            </a:r>
            <a:r>
              <a:rPr lang="en-US" sz="2000" i="0" dirty="0">
                <a:effectLst/>
                <a:latin typeface="arial" panose="020B0604020202020204" pitchFamily="34" charset="0"/>
              </a:rPr>
              <a:t>library</a:t>
            </a:r>
            <a:r>
              <a:rPr lang="en-US" sz="2000" b="0" i="0" dirty="0">
                <a:effectLst/>
                <a:latin typeface="arial" panose="020B0604020202020204" pitchFamily="34" charset="0"/>
              </a:rPr>
              <a:t> that allows you to control the mouse and keyboard to do various things.</a:t>
            </a:r>
          </a:p>
          <a:p>
            <a:pPr marL="285750" indent="-285750">
              <a:buFont typeface="Wingdings" panose="05000000000000000000" pitchFamily="2" charset="2"/>
              <a:buChar char="v"/>
            </a:pPr>
            <a:r>
              <a:rPr lang="en-IN" sz="2000" dirty="0"/>
              <a:t>In this project we use this library for taking screenshots of the screen.</a:t>
            </a:r>
          </a:p>
        </p:txBody>
      </p:sp>
    </p:spTree>
    <p:extLst>
      <p:ext uri="{BB962C8B-B14F-4D97-AF65-F5344CB8AC3E}">
        <p14:creationId xmlns:p14="http://schemas.microsoft.com/office/powerpoint/2010/main" val="166492536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8BBEDBF-1A50-4A1D-B2C8-A8B605B547D8}"/>
              </a:ext>
            </a:extLst>
          </p:cNvPr>
          <p:cNvSpPr txBox="1"/>
          <p:nvPr/>
        </p:nvSpPr>
        <p:spPr>
          <a:xfrm>
            <a:off x="3826277" y="150920"/>
            <a:ext cx="4287914" cy="707886"/>
          </a:xfrm>
          <a:prstGeom prst="rect">
            <a:avLst/>
          </a:prstGeom>
          <a:noFill/>
        </p:spPr>
        <p:txBody>
          <a:bodyPr wrap="square" rtlCol="0">
            <a:spAutoFit/>
          </a:bodyPr>
          <a:lstStyle/>
          <a:p>
            <a:r>
              <a:rPr lang="en-IN" sz="4000" b="1" dirty="0">
                <a:latin typeface="Times New Roman" panose="02020603050405020304" pitchFamily="18" charset="0"/>
                <a:cs typeface="Times New Roman" panose="02020603050405020304" pitchFamily="18" charset="0"/>
              </a:rPr>
              <a:t>Implementation</a:t>
            </a:r>
          </a:p>
        </p:txBody>
      </p:sp>
      <p:pic>
        <p:nvPicPr>
          <p:cNvPr id="4" name="Picture 3">
            <a:extLst>
              <a:ext uri="{FF2B5EF4-FFF2-40B4-BE49-F238E27FC236}">
                <a16:creationId xmlns:a16="http://schemas.microsoft.com/office/drawing/2014/main" id="{BDA32E8F-2503-4485-8B84-9F18AB3CC41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11549" y="1795511"/>
            <a:ext cx="8419976" cy="4736236"/>
          </a:xfrm>
          <a:prstGeom prst="rect">
            <a:avLst/>
          </a:prstGeom>
        </p:spPr>
      </p:pic>
      <p:sp>
        <p:nvSpPr>
          <p:cNvPr id="5" name="TextBox 4">
            <a:extLst>
              <a:ext uri="{FF2B5EF4-FFF2-40B4-BE49-F238E27FC236}">
                <a16:creationId xmlns:a16="http://schemas.microsoft.com/office/drawing/2014/main" id="{459FF574-07E2-4279-BB42-CF849B583976}"/>
              </a:ext>
            </a:extLst>
          </p:cNvPr>
          <p:cNvSpPr txBox="1"/>
          <p:nvPr/>
        </p:nvSpPr>
        <p:spPr>
          <a:xfrm>
            <a:off x="79898" y="1189606"/>
            <a:ext cx="12339962"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Firstly our assistance greet us according to time stamp and then it will asks you to give command to perform</a:t>
            </a:r>
          </a:p>
        </p:txBody>
      </p:sp>
    </p:spTree>
    <p:extLst>
      <p:ext uri="{BB962C8B-B14F-4D97-AF65-F5344CB8AC3E}">
        <p14:creationId xmlns:p14="http://schemas.microsoft.com/office/powerpoint/2010/main" val="266422999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914CCDE-A7C2-4A69-9204-9207E87A7BC7}"/>
              </a:ext>
            </a:extLst>
          </p:cNvPr>
          <p:cNvSpPr txBox="1"/>
          <p:nvPr/>
        </p:nvSpPr>
        <p:spPr>
          <a:xfrm>
            <a:off x="363984" y="355107"/>
            <a:ext cx="2210540"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Task 1 :</a:t>
            </a:r>
          </a:p>
        </p:txBody>
      </p:sp>
      <p:sp>
        <p:nvSpPr>
          <p:cNvPr id="3" name="TextBox 2">
            <a:extLst>
              <a:ext uri="{FF2B5EF4-FFF2-40B4-BE49-F238E27FC236}">
                <a16:creationId xmlns:a16="http://schemas.microsoft.com/office/drawing/2014/main" id="{39D168BB-9D85-45EC-922E-4DCDA811D55E}"/>
              </a:ext>
            </a:extLst>
          </p:cNvPr>
          <p:cNvSpPr txBox="1"/>
          <p:nvPr/>
        </p:nvSpPr>
        <p:spPr>
          <a:xfrm>
            <a:off x="363984" y="878889"/>
            <a:ext cx="4287915"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Calling Time() and Date() Functions</a:t>
            </a:r>
          </a:p>
        </p:txBody>
      </p:sp>
      <p:pic>
        <p:nvPicPr>
          <p:cNvPr id="5" name="Picture 4">
            <a:extLst>
              <a:ext uri="{FF2B5EF4-FFF2-40B4-BE49-F238E27FC236}">
                <a16:creationId xmlns:a16="http://schemas.microsoft.com/office/drawing/2014/main" id="{BAD4BF71-B1FF-4FD8-978B-70112843B3B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22772" y="1580225"/>
            <a:ext cx="8498889" cy="4780625"/>
          </a:xfrm>
          <a:prstGeom prst="rect">
            <a:avLst/>
          </a:prstGeom>
        </p:spPr>
      </p:pic>
    </p:spTree>
    <p:extLst>
      <p:ext uri="{BB962C8B-B14F-4D97-AF65-F5344CB8AC3E}">
        <p14:creationId xmlns:p14="http://schemas.microsoft.com/office/powerpoint/2010/main" val="182560653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477</TotalTime>
  <Words>1257</Words>
  <Application>Microsoft Office PowerPoint</Application>
  <PresentationFormat>Widescreen</PresentationFormat>
  <Paragraphs>166</Paragraphs>
  <Slides>21</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21</vt:i4>
      </vt:variant>
    </vt:vector>
  </HeadingPairs>
  <TitlesOfParts>
    <vt:vector size="30" baseType="lpstr">
      <vt:lpstr>Algerian</vt:lpstr>
      <vt:lpstr>Arial</vt:lpstr>
      <vt:lpstr>Arial</vt:lpstr>
      <vt:lpstr>Consolas</vt:lpstr>
      <vt:lpstr>Times New Roman</vt:lpstr>
      <vt:lpstr>Trebuchet MS</vt:lpstr>
      <vt:lpstr>Wingdings</vt:lpstr>
      <vt:lpstr>Wingdings 3</vt:lpstr>
      <vt:lpstr>Facet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kishan rai</dc:creator>
  <cp:lastModifiedBy>VAIBHAV AGARWAL</cp:lastModifiedBy>
  <cp:revision>26</cp:revision>
  <dcterms:created xsi:type="dcterms:W3CDTF">2021-05-01T09:15:45Z</dcterms:created>
  <dcterms:modified xsi:type="dcterms:W3CDTF">2024-04-21T17:26:37Z</dcterms:modified>
</cp:coreProperties>
</file>

<file path=docProps/thumbnail.jpeg>
</file>